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30.jpg" ContentType="image/jpg"/>
  <Override PartName="/ppt/media/image32.jpg" ContentType="image/jpg"/>
  <Override PartName="/ppt/notesSlides/notesSlide3.xml" ContentType="application/vnd.openxmlformats-officedocument.presentationml.notesSlide+xml"/>
  <Override PartName="/ppt/media/image33.jpg" ContentType="image/jpg"/>
  <Override PartName="/ppt/media/image34.jpg" ContentType="image/jpg"/>
  <Override PartName="/ppt/media/image35.jpg" ContentType="image/jpg"/>
  <Override PartName="/ppt/media/image36.jpg" ContentType="image/jpg"/>
  <Override PartName="/ppt/media/image37.jpg" ContentType="image/jpg"/>
  <Override PartName="/ppt/media/image38.jpg" ContentType="image/jpg"/>
  <Override PartName="/ppt/media/image39.jpg" ContentType="image/jpg"/>
  <Override PartName="/ppt/media/image40.jpg" ContentType="image/jpg"/>
  <Override PartName="/ppt/media/image41.jpg" ContentType="image/jpg"/>
  <Override PartName="/ppt/media/image42.jpg" ContentType="image/jpg"/>
  <Override PartName="/ppt/media/image43.jpg" ContentType="image/jpg"/>
  <Override PartName="/ppt/media/image44.jpg" ContentType="image/jpg"/>
  <Override PartName="/ppt/media/image45.jpg" ContentType="image/jpg"/>
  <Override PartName="/ppt/media/image46.jpg" ContentType="image/jpg"/>
  <Override PartName="/ppt/media/image47.jpg" ContentType="image/jpg"/>
  <Override PartName="/ppt/media/image48.jpg" ContentType="image/jpg"/>
  <Override PartName="/ppt/media/image49.jpg" ContentType="image/jpg"/>
  <Override PartName="/ppt/media/image50.jpg" ContentType="image/jpg"/>
  <Override PartName="/ppt/media/image51.jpg" ContentType="image/jpg"/>
  <Override PartName="/ppt/media/image52.jpg" ContentType="image/jpg"/>
  <Override PartName="/ppt/media/image53.jpg" ContentType="image/jpg"/>
  <Override PartName="/ppt/media/image54.jpg" ContentType="image/jpg"/>
  <Override PartName="/ppt/media/image56.jpg" ContentType="image/jpg"/>
  <Override PartName="/ppt/media/image57.jpg" ContentType="image/jpg"/>
  <Override PartName="/ppt/media/image58.jpg" ContentType="image/jpg"/>
  <Override PartName="/ppt/media/image59.jpg" ContentType="image/jpg"/>
  <Override PartName="/ppt/media/image60.jpg" ContentType="image/jpg"/>
  <Override PartName="/ppt/media/image61.jpg" ContentType="image/jpg"/>
  <Override PartName="/ppt/media/image62.jpg" ContentType="image/jpg"/>
  <Override PartName="/ppt/media/image66.jpg" ContentType="image/jpg"/>
  <Override PartName="/ppt/media/image67.jpg" ContentType="image/jpg"/>
  <Override PartName="/ppt/media/image68.jpg" ContentType="image/jpg"/>
  <Override PartName="/ppt/media/image69.jpg" ContentType="image/jpg"/>
  <Override PartName="/ppt/media/image71.jpg" ContentType="image/jpg"/>
  <Override PartName="/ppt/media/image72.jpg" ContentType="image/jpg"/>
  <Override PartName="/ppt/media/image73.jpg" ContentType="image/jpg"/>
  <Override PartName="/ppt/media/image74.jpg" ContentType="image/jpg"/>
  <Override PartName="/ppt/media/image75.jpg" ContentType="image/jpg"/>
  <Override PartName="/ppt/media/image76.jpg" ContentType="image/jpg"/>
  <Override PartName="/ppt/media/image77.jpg" ContentType="image/jpg"/>
  <Override PartName="/ppt/media/image79.jpg" ContentType="image/jpg"/>
  <Override PartName="/ppt/media/image80.jpg" ContentType="image/jpg"/>
  <Override PartName="/ppt/media/image81.jpg" ContentType="image/jpg"/>
  <Override PartName="/ppt/media/image82.jpg" ContentType="image/jpg"/>
  <Override PartName="/ppt/media/image83.jpg" ContentType="image/jpg"/>
  <Override PartName="/ppt/media/image84.jpg" ContentType="image/jpg"/>
  <Override PartName="/ppt/media/image85.jpg" ContentType="image/jpg"/>
  <Override PartName="/ppt/media/image86.jpg" ContentType="image/jpg"/>
  <Override PartName="/ppt/media/image87.jpg" ContentType="image/jpg"/>
  <Override PartName="/ppt/media/image88.jpg" ContentType="image/jpg"/>
  <Override PartName="/ppt/media/image90.jpg" ContentType="image/jpg"/>
  <Override PartName="/ppt/media/image91.jpg" ContentType="image/jpg"/>
  <Override PartName="/ppt/media/image92.jpg" ContentType="image/jpg"/>
  <Override PartName="/ppt/media/image93.jpg" ContentType="image/jpg"/>
  <Override PartName="/ppt/media/image94.jpg" ContentType="image/jpg"/>
  <Override PartName="/ppt/media/image95.jpg" ContentType="image/jpg"/>
  <Override PartName="/ppt/media/image96.jpg" ContentType="image/jpg"/>
  <Override PartName="/ppt/media/image99.jpg" ContentType="image/jpg"/>
  <Override PartName="/ppt/media/image100.jpg" ContentType="image/jpg"/>
  <Override PartName="/ppt/media/image102.jpg" ContentType="image/jpg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4"/>
    <p:sldMasterId id="2147483694" r:id="rId5"/>
  </p:sldMasterIdLst>
  <p:notesMasterIdLst>
    <p:notesMasterId r:id="rId106"/>
  </p:notesMasterIdLst>
  <p:sldIdLst>
    <p:sldId id="390" r:id="rId6"/>
    <p:sldId id="391" r:id="rId7"/>
    <p:sldId id="257" r:id="rId8"/>
    <p:sldId id="258" r:id="rId9"/>
    <p:sldId id="259" r:id="rId10"/>
    <p:sldId id="354" r:id="rId11"/>
    <p:sldId id="355" r:id="rId12"/>
    <p:sldId id="262" r:id="rId13"/>
    <p:sldId id="263" r:id="rId14"/>
    <p:sldId id="264" r:id="rId15"/>
    <p:sldId id="265" r:id="rId16"/>
    <p:sldId id="356" r:id="rId17"/>
    <p:sldId id="267" r:id="rId18"/>
    <p:sldId id="268" r:id="rId19"/>
    <p:sldId id="269" r:id="rId20"/>
    <p:sldId id="357" r:id="rId21"/>
    <p:sldId id="271" r:id="rId22"/>
    <p:sldId id="272" r:id="rId23"/>
    <p:sldId id="273" r:id="rId24"/>
    <p:sldId id="274" r:id="rId25"/>
    <p:sldId id="275" r:id="rId26"/>
    <p:sldId id="358" r:id="rId27"/>
    <p:sldId id="277" r:id="rId28"/>
    <p:sldId id="278" r:id="rId29"/>
    <p:sldId id="279" r:id="rId30"/>
    <p:sldId id="359" r:id="rId31"/>
    <p:sldId id="281" r:id="rId32"/>
    <p:sldId id="360" r:id="rId33"/>
    <p:sldId id="283" r:id="rId34"/>
    <p:sldId id="284" r:id="rId35"/>
    <p:sldId id="285" r:id="rId36"/>
    <p:sldId id="361" r:id="rId37"/>
    <p:sldId id="287" r:id="rId38"/>
    <p:sldId id="362" r:id="rId39"/>
    <p:sldId id="289" r:id="rId40"/>
    <p:sldId id="290" r:id="rId41"/>
    <p:sldId id="291" r:id="rId42"/>
    <p:sldId id="363" r:id="rId43"/>
    <p:sldId id="293" r:id="rId44"/>
    <p:sldId id="364" r:id="rId45"/>
    <p:sldId id="295" r:id="rId46"/>
    <p:sldId id="365" r:id="rId47"/>
    <p:sldId id="297" r:id="rId48"/>
    <p:sldId id="298" r:id="rId49"/>
    <p:sldId id="367" r:id="rId50"/>
    <p:sldId id="368" r:id="rId51"/>
    <p:sldId id="369" r:id="rId52"/>
    <p:sldId id="302" r:id="rId53"/>
    <p:sldId id="370" r:id="rId54"/>
    <p:sldId id="393" r:id="rId55"/>
    <p:sldId id="366" r:id="rId56"/>
    <p:sldId id="305" r:id="rId57"/>
    <p:sldId id="371" r:id="rId58"/>
    <p:sldId id="372" r:id="rId59"/>
    <p:sldId id="308" r:id="rId60"/>
    <p:sldId id="309" r:id="rId61"/>
    <p:sldId id="310" r:id="rId62"/>
    <p:sldId id="311" r:id="rId63"/>
    <p:sldId id="312" r:id="rId64"/>
    <p:sldId id="373" r:id="rId65"/>
    <p:sldId id="314" r:id="rId66"/>
    <p:sldId id="315" r:id="rId67"/>
    <p:sldId id="374" r:id="rId68"/>
    <p:sldId id="317" r:id="rId69"/>
    <p:sldId id="318" r:id="rId70"/>
    <p:sldId id="319" r:id="rId71"/>
    <p:sldId id="320" r:id="rId72"/>
    <p:sldId id="321" r:id="rId73"/>
    <p:sldId id="375" r:id="rId74"/>
    <p:sldId id="323" r:id="rId75"/>
    <p:sldId id="324" r:id="rId76"/>
    <p:sldId id="325" r:id="rId77"/>
    <p:sldId id="326" r:id="rId78"/>
    <p:sldId id="376" r:id="rId79"/>
    <p:sldId id="377" r:id="rId80"/>
    <p:sldId id="378" r:id="rId81"/>
    <p:sldId id="330" r:id="rId82"/>
    <p:sldId id="331" r:id="rId83"/>
    <p:sldId id="379" r:id="rId84"/>
    <p:sldId id="380" r:id="rId85"/>
    <p:sldId id="334" r:id="rId86"/>
    <p:sldId id="335" r:id="rId87"/>
    <p:sldId id="336" r:id="rId88"/>
    <p:sldId id="337" r:id="rId89"/>
    <p:sldId id="381" r:id="rId90"/>
    <p:sldId id="382" r:id="rId91"/>
    <p:sldId id="383" r:id="rId92"/>
    <p:sldId id="341" r:id="rId93"/>
    <p:sldId id="384" r:id="rId94"/>
    <p:sldId id="385" r:id="rId95"/>
    <p:sldId id="386" r:id="rId96"/>
    <p:sldId id="387" r:id="rId97"/>
    <p:sldId id="346" r:id="rId98"/>
    <p:sldId id="347" r:id="rId99"/>
    <p:sldId id="389" r:id="rId100"/>
    <p:sldId id="349" r:id="rId101"/>
    <p:sldId id="350" r:id="rId102"/>
    <p:sldId id="392" r:id="rId103"/>
    <p:sldId id="352" r:id="rId104"/>
    <p:sldId id="353" r:id="rId105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35C58C-EF39-4194-B734-D1215A681FCE}" v="1" dt="2023-04-16T10:50:15.71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slide" Target="slides/slide79.xml"/><Relationship Id="rId89" Type="http://schemas.openxmlformats.org/officeDocument/2006/relationships/slide" Target="slides/slide84.xml"/><Relationship Id="rId16" Type="http://schemas.openxmlformats.org/officeDocument/2006/relationships/slide" Target="slides/slide11.xml"/><Relationship Id="rId107" Type="http://schemas.openxmlformats.org/officeDocument/2006/relationships/presProps" Target="presProps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102" Type="http://schemas.openxmlformats.org/officeDocument/2006/relationships/slide" Target="slides/slide97.xml"/><Relationship Id="rId5" Type="http://schemas.openxmlformats.org/officeDocument/2006/relationships/slideMaster" Target="slideMasters/slideMaster2.xml"/><Relationship Id="rId90" Type="http://schemas.openxmlformats.org/officeDocument/2006/relationships/slide" Target="slides/slide85.xml"/><Relationship Id="rId95" Type="http://schemas.openxmlformats.org/officeDocument/2006/relationships/slide" Target="slides/slide90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80" Type="http://schemas.openxmlformats.org/officeDocument/2006/relationships/slide" Target="slides/slide75.xml"/><Relationship Id="rId85" Type="http://schemas.openxmlformats.org/officeDocument/2006/relationships/slide" Target="slides/slide80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59" Type="http://schemas.openxmlformats.org/officeDocument/2006/relationships/slide" Target="slides/slide54.xml"/><Relationship Id="rId103" Type="http://schemas.openxmlformats.org/officeDocument/2006/relationships/slide" Target="slides/slide98.xml"/><Relationship Id="rId108" Type="http://schemas.openxmlformats.org/officeDocument/2006/relationships/viewProps" Target="viewProps.xml"/><Relationship Id="rId54" Type="http://schemas.openxmlformats.org/officeDocument/2006/relationships/slide" Target="slides/slide49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91" Type="http://schemas.openxmlformats.org/officeDocument/2006/relationships/slide" Target="slides/slide86.xml"/><Relationship Id="rId96" Type="http://schemas.openxmlformats.org/officeDocument/2006/relationships/slide" Target="slides/slide9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slide" Target="slides/slide76.xml"/><Relationship Id="rId86" Type="http://schemas.openxmlformats.org/officeDocument/2006/relationships/slide" Target="slides/slide81.xml"/><Relationship Id="rId94" Type="http://schemas.openxmlformats.org/officeDocument/2006/relationships/slide" Target="slides/slide89.xml"/><Relationship Id="rId99" Type="http://schemas.openxmlformats.org/officeDocument/2006/relationships/slide" Target="slides/slide94.xml"/><Relationship Id="rId101" Type="http://schemas.openxmlformats.org/officeDocument/2006/relationships/slide" Target="slides/slide9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109" Type="http://schemas.openxmlformats.org/officeDocument/2006/relationships/theme" Target="theme/theme1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97" Type="http://schemas.openxmlformats.org/officeDocument/2006/relationships/slide" Target="slides/slide92.xml"/><Relationship Id="rId104" Type="http://schemas.openxmlformats.org/officeDocument/2006/relationships/slide" Target="slides/slide99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92" Type="http://schemas.openxmlformats.org/officeDocument/2006/relationships/slide" Target="slides/slide87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slide" Target="slides/slide82.xml"/><Relationship Id="rId110" Type="http://schemas.openxmlformats.org/officeDocument/2006/relationships/tableStyles" Target="tableStyles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56" Type="http://schemas.openxmlformats.org/officeDocument/2006/relationships/slide" Target="slides/slide51.xml"/><Relationship Id="rId77" Type="http://schemas.openxmlformats.org/officeDocument/2006/relationships/slide" Target="slides/slide72.xml"/><Relationship Id="rId100" Type="http://schemas.openxmlformats.org/officeDocument/2006/relationships/slide" Target="slides/slide95.xml"/><Relationship Id="rId105" Type="http://schemas.openxmlformats.org/officeDocument/2006/relationships/slide" Target="slides/slide100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93" Type="http://schemas.openxmlformats.org/officeDocument/2006/relationships/slide" Target="slides/slide88.xml"/><Relationship Id="rId98" Type="http://schemas.openxmlformats.org/officeDocument/2006/relationships/slide" Target="slides/slide93.xml"/><Relationship Id="rId3" Type="http://schemas.openxmlformats.org/officeDocument/2006/relationships/customXml" Target="../customXml/item3.xml"/><Relationship Id="rId25" Type="http://schemas.openxmlformats.org/officeDocument/2006/relationships/slide" Target="slides/slide20.xml"/><Relationship Id="rId46" Type="http://schemas.openxmlformats.org/officeDocument/2006/relationships/slide" Target="slides/slide41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62" Type="http://schemas.openxmlformats.org/officeDocument/2006/relationships/slide" Target="slides/slide57.xml"/><Relationship Id="rId83" Type="http://schemas.openxmlformats.org/officeDocument/2006/relationships/slide" Target="slides/slide78.xml"/><Relationship Id="rId88" Type="http://schemas.openxmlformats.org/officeDocument/2006/relationships/slide" Target="slides/slide83.xml"/><Relationship Id="rId111" Type="http://schemas.microsoft.com/office/2015/10/relationships/revisionInfo" Target="revisionInfo.xml"/></Relationships>
</file>

<file path=ppt/media/image1.jpeg>
</file>

<file path=ppt/media/image10.jpeg>
</file>

<file path=ppt/media/image100.jpg>
</file>

<file path=ppt/media/image101.png>
</file>

<file path=ppt/media/image102.jpg>
</file>

<file path=ppt/media/image11.jpeg>
</file>

<file path=ppt/media/image12.jpeg>
</file>

<file path=ppt/media/image13.jp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jpg>
</file>

<file path=ppt/media/image25.jpg>
</file>

<file path=ppt/media/image26.jpg>
</file>

<file path=ppt/media/image27.jpg>
</file>

<file path=ppt/media/image28.jpg>
</file>

<file path=ppt/media/image3.png>
</file>

<file path=ppt/media/image30.jpg>
</file>

<file path=ppt/media/image31.pn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eg>
</file>

<file path=ppt/media/image50.jpg>
</file>

<file path=ppt/media/image51.jpg>
</file>

<file path=ppt/media/image52.jpg>
</file>

<file path=ppt/media/image53.jpg>
</file>

<file path=ppt/media/image54.jpg>
</file>

<file path=ppt/media/image55.png>
</file>

<file path=ppt/media/image56.jpg>
</file>

<file path=ppt/media/image57.jpg>
</file>

<file path=ppt/media/image58.jpg>
</file>

<file path=ppt/media/image59.jpg>
</file>

<file path=ppt/media/image6.jpeg>
</file>

<file path=ppt/media/image60.jpg>
</file>

<file path=ppt/media/image61.jpg>
</file>

<file path=ppt/media/image62.jpg>
</file>

<file path=ppt/media/image63.png>
</file>

<file path=ppt/media/image64.png>
</file>

<file path=ppt/media/image65.png>
</file>

<file path=ppt/media/image66.jpg>
</file>

<file path=ppt/media/image67.jpg>
</file>

<file path=ppt/media/image68.jpg>
</file>

<file path=ppt/media/image69.jpg>
</file>

<file path=ppt/media/image7.jpeg>
</file>

<file path=ppt/media/image70.png>
</file>

<file path=ppt/media/image71.jpg>
</file>

<file path=ppt/media/image72.jpg>
</file>

<file path=ppt/media/image73.jpg>
</file>

<file path=ppt/media/image74.jpg>
</file>

<file path=ppt/media/image75.jpg>
</file>

<file path=ppt/media/image76.jpg>
</file>

<file path=ppt/media/image77.jpg>
</file>

<file path=ppt/media/image78.png>
</file>

<file path=ppt/media/image79.jpg>
</file>

<file path=ppt/media/image8.png>
</file>

<file path=ppt/media/image80.jpg>
</file>

<file path=ppt/media/image81.jpg>
</file>

<file path=ppt/media/image82.jpg>
</file>

<file path=ppt/media/image83.jpg>
</file>

<file path=ppt/media/image84.jpg>
</file>

<file path=ppt/media/image85.jpg>
</file>

<file path=ppt/media/image86.jpg>
</file>

<file path=ppt/media/image87.jpg>
</file>

<file path=ppt/media/image88.jpg>
</file>

<file path=ppt/media/image89.png>
</file>

<file path=ppt/media/image9.svg>
</file>

<file path=ppt/media/image90.jpg>
</file>

<file path=ppt/media/image91.jpg>
</file>

<file path=ppt/media/image92.jpg>
</file>

<file path=ppt/media/image93.jpg>
</file>

<file path=ppt/media/image94.jpg>
</file>

<file path=ppt/media/image95.jpg>
</file>

<file path=ppt/media/image96.jpg>
</file>

<file path=ppt/media/image97.png>
</file>

<file path=ppt/media/image98.png>
</file>

<file path=ppt/media/image9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5956DE-C94C-47F1-BEB9-2300D7889895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EC5B52-55DF-4BFF-A177-6539E0482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74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C5B52-55DF-4BFF-A177-6539E0482E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07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C5B52-55DF-4BFF-A177-6539E0482E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31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C5B52-55DF-4BFF-A177-6539E0482E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61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youtu.be/PpFawdT8CDE" TargetMode="Externa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9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 - Always the 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uva 2" descr="Kuva, joka sisältää kohteen kasvi, lehti, saniainen, vihreä&#10;&#10;Kuvaus luotu automaattisesti">
            <a:extLst>
              <a:ext uri="{FF2B5EF4-FFF2-40B4-BE49-F238E27FC236}">
                <a16:creationId xmlns:a16="http://schemas.microsoft.com/office/drawing/2014/main" id="{EE478EF1-487A-BA45-8AA0-A72000AF3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"/>
            <a:ext cx="9144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559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rategy - 4.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B3343D-5185-4D45-A3D6-9E3C95A14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Kuva 4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943B4AF7-0103-E449-83EA-9FBF51A78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3" name="Kolmio 2">
            <a:hlinkClick r:id="rId4"/>
            <a:extLst>
              <a:ext uri="{FF2B5EF4-FFF2-40B4-BE49-F238E27FC236}">
                <a16:creationId xmlns:a16="http://schemas.microsoft.com/office/drawing/2014/main" id="{3989AE8B-8D6C-7141-AD79-D8464E456E22}"/>
              </a:ext>
            </a:extLst>
          </p:cNvPr>
          <p:cNvSpPr/>
          <p:nvPr/>
        </p:nvSpPr>
        <p:spPr>
          <a:xfrm rot="5400000">
            <a:off x="4168507" y="2752299"/>
            <a:ext cx="1077599" cy="838346"/>
          </a:xfrm>
          <a:prstGeom prst="triangle">
            <a:avLst/>
          </a:prstGeom>
          <a:solidFill>
            <a:schemeClr val="accent1">
              <a:alpha val="0"/>
            </a:schemeClr>
          </a:solidFill>
          <a:ln w="60325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6" name="Triangle 5">
            <a:hlinkClick r:id="rId4"/>
            <a:extLst>
              <a:ext uri="{FF2B5EF4-FFF2-40B4-BE49-F238E27FC236}">
                <a16:creationId xmlns:a16="http://schemas.microsoft.com/office/drawing/2014/main" id="{1B943E4B-4580-644A-928E-75FDE84E85A5}"/>
              </a:ext>
            </a:extLst>
          </p:cNvPr>
          <p:cNvSpPr/>
          <p:nvPr/>
        </p:nvSpPr>
        <p:spPr>
          <a:xfrm rot="5400000">
            <a:off x="4177413" y="2748664"/>
            <a:ext cx="1092573" cy="859771"/>
          </a:xfrm>
          <a:prstGeom prst="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 sz="1350"/>
          </a:p>
        </p:txBody>
      </p:sp>
    </p:spTree>
    <p:extLst>
      <p:ext uri="{BB962C8B-B14F-4D97-AF65-F5344CB8AC3E}">
        <p14:creationId xmlns:p14="http://schemas.microsoft.com/office/powerpoint/2010/main" val="894489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nd of the Curio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9ED62816-BB75-CA4E-BC70-2AFA647A1D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Kuva 7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A44B395A-A297-7446-8E8C-77CD1BB56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14" name="Tekstiruutu 13">
            <a:extLst>
              <a:ext uri="{FF2B5EF4-FFF2-40B4-BE49-F238E27FC236}">
                <a16:creationId xmlns:a16="http://schemas.microsoft.com/office/drawing/2014/main" id="{77E1C3E8-BDE9-6A49-85BA-550376CCB48B}"/>
              </a:ext>
            </a:extLst>
          </p:cNvPr>
          <p:cNvSpPr txBox="1"/>
          <p:nvPr/>
        </p:nvSpPr>
        <p:spPr>
          <a:xfrm>
            <a:off x="751681" y="2639367"/>
            <a:ext cx="3674270" cy="2533946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r>
              <a:rPr lang="fi-FI" sz="1125" baseline="0" dirty="0" err="1"/>
              <a:t>The</a:t>
            </a:r>
            <a:r>
              <a:rPr lang="fi-FI" sz="1125" baseline="0" dirty="0"/>
              <a:t> LUT </a:t>
            </a:r>
            <a:r>
              <a:rPr lang="fi-FI" sz="1125" baseline="0" dirty="0" err="1"/>
              <a:t>community</a:t>
            </a:r>
            <a:r>
              <a:rPr lang="fi-FI" sz="1125" baseline="0" dirty="0"/>
              <a:t> </a:t>
            </a:r>
            <a:r>
              <a:rPr lang="fi-FI" sz="1125" baseline="0" dirty="0" err="1"/>
              <a:t>shares</a:t>
            </a:r>
            <a:r>
              <a:rPr lang="fi-FI" sz="1125" baseline="0" dirty="0"/>
              <a:t> a </a:t>
            </a:r>
            <a:r>
              <a:rPr lang="fi-FI" sz="1125" baseline="0" dirty="0" err="1"/>
              <a:t>certain</a:t>
            </a:r>
            <a:r>
              <a:rPr lang="fi-FI" sz="1125" baseline="0" dirty="0"/>
              <a:t> </a:t>
            </a:r>
            <a:r>
              <a:rPr lang="fi-FI" sz="1125" baseline="0" dirty="0" err="1"/>
              <a:t>attitude</a:t>
            </a:r>
            <a:r>
              <a:rPr lang="fi-FI" sz="1125" baseline="0" dirty="0"/>
              <a:t> and </a:t>
            </a:r>
            <a:r>
              <a:rPr lang="fi-FI" sz="1125" baseline="0" dirty="0" err="1"/>
              <a:t>state</a:t>
            </a:r>
            <a:r>
              <a:rPr lang="fi-FI" sz="1125" baseline="0" dirty="0"/>
              <a:t> of </a:t>
            </a:r>
            <a:r>
              <a:rPr lang="fi-FI" sz="1125" baseline="0" dirty="0" err="1"/>
              <a:t>mind</a:t>
            </a:r>
            <a:r>
              <a:rPr lang="fi-FI" sz="1125" baseline="0" dirty="0"/>
              <a:t>. </a:t>
            </a:r>
            <a:r>
              <a:rPr lang="fi-FI" sz="1125" baseline="0" dirty="0" err="1"/>
              <a:t>We</a:t>
            </a:r>
            <a:r>
              <a:rPr lang="fi-FI" sz="1125" baseline="0" dirty="0"/>
              <a:t> </a:t>
            </a:r>
            <a:r>
              <a:rPr lang="fi-FI" sz="1125" baseline="0" dirty="0" err="1"/>
              <a:t>do</a:t>
            </a:r>
            <a:r>
              <a:rPr lang="fi-FI" sz="1125" baseline="0" dirty="0"/>
              <a:t> </a:t>
            </a:r>
            <a:r>
              <a:rPr lang="fi-FI" sz="1125" baseline="0" dirty="0" err="1"/>
              <a:t>things</a:t>
            </a:r>
            <a:r>
              <a:rPr lang="fi-FI" sz="1125" baseline="0" dirty="0"/>
              <a:t> </a:t>
            </a:r>
            <a:r>
              <a:rPr lang="fi-FI" sz="1125" baseline="0" dirty="0" err="1"/>
              <a:t>differently</a:t>
            </a:r>
            <a:r>
              <a:rPr lang="fi-FI" sz="1125" baseline="0" dirty="0"/>
              <a:t>. </a:t>
            </a:r>
            <a:r>
              <a:rPr lang="fi-FI" sz="1125" baseline="0" dirty="0" err="1"/>
              <a:t>We</a:t>
            </a:r>
            <a:r>
              <a:rPr lang="fi-FI" sz="1125" baseline="0" dirty="0"/>
              <a:t> look at </a:t>
            </a:r>
            <a:r>
              <a:rPr lang="fi-FI" sz="1125" baseline="0" dirty="0" err="1"/>
              <a:t>things</a:t>
            </a:r>
            <a:r>
              <a:rPr lang="fi-FI" sz="1125" baseline="0" dirty="0"/>
              <a:t> </a:t>
            </a:r>
            <a:r>
              <a:rPr lang="fi-FI" sz="1125" baseline="0" dirty="0" err="1"/>
              <a:t>from</a:t>
            </a:r>
            <a:r>
              <a:rPr lang="fi-FI" sz="1125" baseline="0" dirty="0"/>
              <a:t> </a:t>
            </a:r>
            <a:r>
              <a:rPr lang="fi-FI" sz="1125" baseline="0" dirty="0" err="1"/>
              <a:t>unexpected</a:t>
            </a:r>
            <a:r>
              <a:rPr lang="fi-FI" sz="1125" baseline="0" dirty="0"/>
              <a:t> </a:t>
            </a:r>
            <a:r>
              <a:rPr lang="fi-FI" sz="1125" baseline="0" dirty="0" err="1"/>
              <a:t>perspectives</a:t>
            </a:r>
            <a:r>
              <a:rPr lang="fi-FI" sz="1125" baseline="0" dirty="0"/>
              <a:t>, </a:t>
            </a:r>
            <a:r>
              <a:rPr lang="fi-FI" sz="1125" baseline="0" dirty="0" err="1"/>
              <a:t>we</a:t>
            </a:r>
            <a:r>
              <a:rPr lang="fi-FI" sz="1125" baseline="0" dirty="0"/>
              <a:t> </a:t>
            </a:r>
            <a:r>
              <a:rPr lang="fi-FI" sz="1125" baseline="0" dirty="0" err="1"/>
              <a:t>question</a:t>
            </a:r>
            <a:r>
              <a:rPr lang="fi-FI" sz="1125" baseline="0" dirty="0"/>
              <a:t>, and </a:t>
            </a:r>
            <a:r>
              <a:rPr lang="fi-FI" sz="1125" baseline="0" dirty="0" err="1"/>
              <a:t>we</a:t>
            </a:r>
            <a:r>
              <a:rPr lang="fi-FI" sz="1125" baseline="0" dirty="0"/>
              <a:t> </a:t>
            </a:r>
            <a:r>
              <a:rPr lang="fi-FI" sz="1125" baseline="0" dirty="0" err="1"/>
              <a:t>search</a:t>
            </a:r>
            <a:r>
              <a:rPr lang="fi-FI" sz="1125" baseline="0" dirty="0"/>
              <a:t> for </a:t>
            </a:r>
            <a:r>
              <a:rPr lang="fi-FI" sz="1125" baseline="0" dirty="0" err="1"/>
              <a:t>solutions</a:t>
            </a:r>
            <a:r>
              <a:rPr lang="fi-FI" sz="1125" baseline="0" dirty="0"/>
              <a:t>. </a:t>
            </a:r>
            <a:r>
              <a:rPr lang="fi-FI" sz="1125" baseline="0" dirty="0" err="1"/>
              <a:t>We</a:t>
            </a:r>
            <a:r>
              <a:rPr lang="fi-FI" sz="1125" baseline="0" dirty="0"/>
              <a:t> </a:t>
            </a:r>
            <a:r>
              <a:rPr lang="fi-FI" sz="1125" baseline="0" dirty="0" err="1"/>
              <a:t>fight</a:t>
            </a:r>
            <a:r>
              <a:rPr lang="fi-FI" sz="1125" baseline="0" dirty="0"/>
              <a:t> for a </a:t>
            </a:r>
            <a:r>
              <a:rPr lang="fi-FI" sz="1125" baseline="0" dirty="0" err="1"/>
              <a:t>better</a:t>
            </a:r>
            <a:r>
              <a:rPr lang="fi-FI" sz="1125" baseline="0" dirty="0"/>
              <a:t> </a:t>
            </a:r>
            <a:r>
              <a:rPr lang="fi-FI" sz="1125" baseline="0" dirty="0" err="1"/>
              <a:t>world</a:t>
            </a:r>
            <a:r>
              <a:rPr lang="fi-FI" sz="1125" baseline="0" dirty="0"/>
              <a:t>.</a:t>
            </a:r>
          </a:p>
          <a:p>
            <a:endParaRPr lang="fi-FI" sz="1125" baseline="0" dirty="0"/>
          </a:p>
          <a:p>
            <a:r>
              <a:rPr lang="fi-FI" sz="1125" baseline="0" dirty="0" err="1"/>
              <a:t>We</a:t>
            </a:r>
            <a:r>
              <a:rPr lang="fi-FI" sz="1125" baseline="0" dirty="0"/>
              <a:t> </a:t>
            </a:r>
            <a:r>
              <a:rPr lang="fi-FI" sz="1125" baseline="0" dirty="0" err="1"/>
              <a:t>are</a:t>
            </a:r>
            <a:r>
              <a:rPr lang="fi-FI" sz="1125" baseline="0" dirty="0"/>
              <a:t> a </a:t>
            </a:r>
            <a:r>
              <a:rPr lang="fi-FI" sz="1125" baseline="0" dirty="0" err="1"/>
              <a:t>community</a:t>
            </a:r>
            <a:r>
              <a:rPr lang="fi-FI" sz="1125" baseline="0" dirty="0"/>
              <a:t> </a:t>
            </a:r>
            <a:r>
              <a:rPr lang="fi-FI" sz="1125" baseline="0" dirty="0" err="1"/>
              <a:t>where</a:t>
            </a:r>
            <a:r>
              <a:rPr lang="fi-FI" sz="1125" baseline="0" dirty="0"/>
              <a:t> </a:t>
            </a:r>
            <a:r>
              <a:rPr lang="fi-FI" sz="1125" baseline="0" dirty="0" err="1"/>
              <a:t>curious</a:t>
            </a:r>
            <a:r>
              <a:rPr lang="fi-FI" sz="1125" baseline="0" dirty="0"/>
              <a:t> </a:t>
            </a:r>
            <a:r>
              <a:rPr lang="fi-FI" sz="1125" baseline="0" dirty="0" err="1"/>
              <a:t>people</a:t>
            </a:r>
            <a:r>
              <a:rPr lang="fi-FI" sz="1125" baseline="0" dirty="0"/>
              <a:t> </a:t>
            </a:r>
            <a:r>
              <a:rPr lang="fi-FI" sz="1125" baseline="0" dirty="0" err="1"/>
              <a:t>inspire</a:t>
            </a:r>
            <a:r>
              <a:rPr lang="fi-FI" sz="1125" baseline="0" dirty="0"/>
              <a:t> </a:t>
            </a:r>
            <a:r>
              <a:rPr lang="fi-FI" sz="1125" baseline="0" dirty="0" err="1"/>
              <a:t>curious</a:t>
            </a:r>
            <a:r>
              <a:rPr lang="fi-FI" sz="1125" baseline="0" dirty="0"/>
              <a:t> </a:t>
            </a:r>
            <a:r>
              <a:rPr lang="fi-FI" sz="1125" baseline="0" dirty="0" err="1"/>
              <a:t>people</a:t>
            </a:r>
            <a:r>
              <a:rPr lang="fi-FI" sz="1125" baseline="0" dirty="0"/>
              <a:t>. </a:t>
            </a:r>
            <a:r>
              <a:rPr lang="fi-FI" sz="1125" baseline="0" dirty="0" err="1"/>
              <a:t>Without</a:t>
            </a:r>
            <a:r>
              <a:rPr lang="fi-FI" sz="1125" baseline="0" dirty="0"/>
              <a:t> </a:t>
            </a:r>
            <a:r>
              <a:rPr lang="fi-FI" sz="1125" baseline="0" dirty="0" err="1"/>
              <a:t>curiosity</a:t>
            </a:r>
            <a:r>
              <a:rPr lang="fi-FI" sz="1125" baseline="0" dirty="0"/>
              <a:t>, </a:t>
            </a:r>
            <a:r>
              <a:rPr lang="fi-FI" sz="1125" baseline="0" dirty="0" err="1"/>
              <a:t>we</a:t>
            </a:r>
            <a:r>
              <a:rPr lang="fi-FI" sz="1125" baseline="0" dirty="0"/>
              <a:t> </a:t>
            </a:r>
            <a:r>
              <a:rPr lang="fi-FI" sz="1125" baseline="0" dirty="0" err="1"/>
              <a:t>cannot</a:t>
            </a:r>
            <a:br>
              <a:rPr lang="fi-FI" sz="1125" baseline="0" dirty="0"/>
            </a:br>
            <a:r>
              <a:rPr lang="fi-FI" sz="1125" baseline="0" dirty="0" err="1"/>
              <a:t>change</a:t>
            </a:r>
            <a:r>
              <a:rPr lang="fi-FI" sz="1125" baseline="0" dirty="0"/>
              <a:t> </a:t>
            </a:r>
            <a:r>
              <a:rPr lang="fi-FI" sz="1125" baseline="0" dirty="0" err="1"/>
              <a:t>the</a:t>
            </a:r>
            <a:r>
              <a:rPr lang="fi-FI" sz="1125" baseline="0" dirty="0"/>
              <a:t> </a:t>
            </a:r>
            <a:r>
              <a:rPr lang="fi-FI" sz="1125" baseline="0" dirty="0" err="1"/>
              <a:t>world</a:t>
            </a:r>
            <a:r>
              <a:rPr lang="fi-FI" sz="1125" baseline="0" dirty="0"/>
              <a:t>.</a:t>
            </a:r>
          </a:p>
          <a:p>
            <a:endParaRPr lang="fi-FI" sz="1125" baseline="0" dirty="0"/>
          </a:p>
          <a:p>
            <a:r>
              <a:rPr lang="fi-FI" sz="1125" baseline="0" dirty="0" err="1"/>
              <a:t>Our</a:t>
            </a:r>
            <a:r>
              <a:rPr lang="fi-FI" sz="1125" baseline="0" dirty="0"/>
              <a:t> </a:t>
            </a:r>
            <a:r>
              <a:rPr lang="fi-FI" sz="1125" baseline="0" dirty="0" err="1"/>
              <a:t>campuses</a:t>
            </a:r>
            <a:r>
              <a:rPr lang="fi-FI" sz="1125" baseline="0" dirty="0"/>
              <a:t> </a:t>
            </a:r>
            <a:r>
              <a:rPr lang="fi-FI" sz="1125" baseline="0" dirty="0" err="1"/>
              <a:t>are</a:t>
            </a:r>
            <a:r>
              <a:rPr lang="fi-FI" sz="1125" baseline="0" dirty="0"/>
              <a:t> </a:t>
            </a:r>
            <a:r>
              <a:rPr lang="fi-FI" sz="1125" baseline="0" dirty="0" err="1"/>
              <a:t>located</a:t>
            </a:r>
            <a:r>
              <a:rPr lang="fi-FI" sz="1125" baseline="0" dirty="0"/>
              <a:t> in Lappeenranta and Lahti, </a:t>
            </a:r>
            <a:r>
              <a:rPr lang="fi-FI" sz="1125" baseline="0" dirty="0" err="1"/>
              <a:t>but</a:t>
            </a:r>
            <a:r>
              <a:rPr lang="fi-FI" sz="1125" baseline="0" dirty="0"/>
              <a:t> </a:t>
            </a:r>
            <a:r>
              <a:rPr lang="fi-FI" sz="1125" baseline="0" dirty="0" err="1"/>
              <a:t>our</a:t>
            </a:r>
            <a:r>
              <a:rPr lang="fi-FI" sz="1125" baseline="0" dirty="0"/>
              <a:t> </a:t>
            </a:r>
            <a:r>
              <a:rPr lang="fi-FI" sz="1125" baseline="0" dirty="0" err="1"/>
              <a:t>state</a:t>
            </a:r>
            <a:r>
              <a:rPr lang="fi-FI" sz="1125" baseline="0" dirty="0"/>
              <a:t> of </a:t>
            </a:r>
            <a:r>
              <a:rPr lang="fi-FI" sz="1125" baseline="0" dirty="0" err="1"/>
              <a:t>mind</a:t>
            </a:r>
            <a:r>
              <a:rPr lang="fi-FI" sz="1125" baseline="0" dirty="0"/>
              <a:t> </a:t>
            </a:r>
            <a:r>
              <a:rPr lang="fi-FI" sz="1125" baseline="0" dirty="0" err="1"/>
              <a:t>can</a:t>
            </a:r>
            <a:r>
              <a:rPr lang="fi-FI" sz="1125" baseline="0" dirty="0"/>
              <a:t> </a:t>
            </a:r>
            <a:r>
              <a:rPr lang="fi-FI" sz="1125" baseline="0" dirty="0" err="1"/>
              <a:t>be</a:t>
            </a:r>
            <a:r>
              <a:rPr lang="fi-FI" sz="1125" baseline="0" dirty="0"/>
              <a:t> </a:t>
            </a:r>
            <a:r>
              <a:rPr lang="fi-FI" sz="1125" baseline="0" dirty="0" err="1"/>
              <a:t>achieved</a:t>
            </a:r>
            <a:r>
              <a:rPr lang="fi-FI" sz="1125" baseline="0" dirty="0"/>
              <a:t> </a:t>
            </a:r>
            <a:r>
              <a:rPr lang="fi-FI" sz="1125" baseline="0" dirty="0" err="1"/>
              <a:t>anywhere</a:t>
            </a:r>
            <a:r>
              <a:rPr lang="fi-FI" sz="1125" baseline="0" dirty="0"/>
              <a:t>.</a:t>
            </a:r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7DF7B16A-03B3-E445-AA1F-466F746603EA}"/>
              </a:ext>
            </a:extLst>
          </p:cNvPr>
          <p:cNvSpPr/>
          <p:nvPr/>
        </p:nvSpPr>
        <p:spPr>
          <a:xfrm>
            <a:off x="751682" y="1684687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2" name="Tekstiruutu 1">
            <a:extLst>
              <a:ext uri="{FF2B5EF4-FFF2-40B4-BE49-F238E27FC236}">
                <a16:creationId xmlns:a16="http://schemas.microsoft.com/office/drawing/2014/main" id="{3863DA70-171B-AD44-8F01-037CDB884300}"/>
              </a:ext>
            </a:extLst>
          </p:cNvPr>
          <p:cNvSpPr txBox="1"/>
          <p:nvPr/>
        </p:nvSpPr>
        <p:spPr>
          <a:xfrm>
            <a:off x="660074" y="1836140"/>
            <a:ext cx="4092787" cy="496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2625" b="1" i="0">
                <a:latin typeface="Arial" panose="020B0604020202020204" pitchFamily="34" charset="0"/>
                <a:cs typeface="Arial" panose="020B0604020202020204" pitchFamily="34" charset="0"/>
              </a:rPr>
              <a:t>LAND OF THE CURIOUS</a:t>
            </a:r>
          </a:p>
        </p:txBody>
      </p:sp>
    </p:spTree>
    <p:extLst>
      <p:ext uri="{BB962C8B-B14F-4D97-AF65-F5344CB8AC3E}">
        <p14:creationId xmlns:p14="http://schemas.microsoft.com/office/powerpoint/2010/main" val="42202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Fern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6" name="Tekstin paikkamerkki 4">
            <a:extLst>
              <a:ext uri="{FF2B5EF4-FFF2-40B4-BE49-F238E27FC236}">
                <a16:creationId xmlns:a16="http://schemas.microsoft.com/office/drawing/2014/main" id="{7D91FB59-C4A2-A74E-98A2-0A6C88E4C7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  <p:sp>
        <p:nvSpPr>
          <p:cNvPr id="9" name="Tekstin paikkamerkki 2">
            <a:extLst>
              <a:ext uri="{FF2B5EF4-FFF2-40B4-BE49-F238E27FC236}">
                <a16:creationId xmlns:a16="http://schemas.microsoft.com/office/drawing/2014/main" id="{D161A7D8-1DE9-544C-BD8F-BBAA0EF51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1" y="2525801"/>
            <a:ext cx="7302173" cy="3726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999294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Juniper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 descr="Kuva, joka sisältää kohteen istuminen, musta, kukka, maljakko&#10;&#10;Kuvaus luotu automaattisesti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25"/>
            <a:ext cx="9144000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12" name="Tekstin paikkamerkki 4">
            <a:extLst>
              <a:ext uri="{FF2B5EF4-FFF2-40B4-BE49-F238E27FC236}">
                <a16:creationId xmlns:a16="http://schemas.microsoft.com/office/drawing/2014/main" id="{17F36022-1CF8-CC4B-A7D2-242E6A33EF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FC0BF464-6E1E-4647-A764-9C5364DC0EE5}"/>
              </a:ext>
            </a:extLst>
          </p:cNvPr>
          <p:cNvSpPr/>
          <p:nvPr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1" name="Tekstin paikkamerkki 2">
            <a:extLst>
              <a:ext uri="{FF2B5EF4-FFF2-40B4-BE49-F238E27FC236}">
                <a16:creationId xmlns:a16="http://schemas.microsoft.com/office/drawing/2014/main" id="{F9E9D004-0CC5-274B-ACED-EFDE330DB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1" y="2525801"/>
            <a:ext cx="7302173" cy="3726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2616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Dew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-525"/>
            <a:ext cx="9144000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11" name="Tekstin paikkamerkki 4">
            <a:extLst>
              <a:ext uri="{FF2B5EF4-FFF2-40B4-BE49-F238E27FC236}">
                <a16:creationId xmlns:a16="http://schemas.microsoft.com/office/drawing/2014/main" id="{75656C06-0A5E-774B-B396-0352AF4EFA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E580E285-BB1D-AD4E-B2DD-97B6D7825125}"/>
              </a:ext>
            </a:extLst>
          </p:cNvPr>
          <p:cNvSpPr/>
          <p:nvPr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8" name="Tekstin paikkamerkki 2">
            <a:extLst>
              <a:ext uri="{FF2B5EF4-FFF2-40B4-BE49-F238E27FC236}">
                <a16:creationId xmlns:a16="http://schemas.microsoft.com/office/drawing/2014/main" id="{8C442722-5443-FD49-A320-9461C5E78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1" y="2525801"/>
            <a:ext cx="7302173" cy="3726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39339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Pine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-525"/>
            <a:ext cx="9144000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11" name="Tekstin paikkamerkki 4">
            <a:extLst>
              <a:ext uri="{FF2B5EF4-FFF2-40B4-BE49-F238E27FC236}">
                <a16:creationId xmlns:a16="http://schemas.microsoft.com/office/drawing/2014/main" id="{90663A93-20B6-A244-895E-B217A8FC105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8FEDD50F-B03F-1A4D-BBC8-AD356AF6708A}"/>
              </a:ext>
            </a:extLst>
          </p:cNvPr>
          <p:cNvSpPr/>
          <p:nvPr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8" name="Tekstin paikkamerkki 2">
            <a:extLst>
              <a:ext uri="{FF2B5EF4-FFF2-40B4-BE49-F238E27FC236}">
                <a16:creationId xmlns:a16="http://schemas.microsoft.com/office/drawing/2014/main" id="{E28256C8-8B90-814D-BCD6-6CD2B1B81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1" y="2525801"/>
            <a:ext cx="7302173" cy="3726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594905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Cowberry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-1307"/>
            <a:ext cx="9144000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10" name="Tekstin paikkamerkki 4">
            <a:extLst>
              <a:ext uri="{FF2B5EF4-FFF2-40B4-BE49-F238E27FC236}">
                <a16:creationId xmlns:a16="http://schemas.microsoft.com/office/drawing/2014/main" id="{D470BEBF-5C2F-4940-A186-77B02D17A6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  <p:sp>
        <p:nvSpPr>
          <p:cNvPr id="11" name="Suorakulmio 10">
            <a:extLst>
              <a:ext uri="{FF2B5EF4-FFF2-40B4-BE49-F238E27FC236}">
                <a16:creationId xmlns:a16="http://schemas.microsoft.com/office/drawing/2014/main" id="{DA9B0CE3-D981-2249-84F1-3F6BA993B37F}"/>
              </a:ext>
            </a:extLst>
          </p:cNvPr>
          <p:cNvSpPr/>
          <p:nvPr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8" name="Tekstin paikkamerkki 2">
            <a:extLst>
              <a:ext uri="{FF2B5EF4-FFF2-40B4-BE49-F238E27FC236}">
                <a16:creationId xmlns:a16="http://schemas.microsoft.com/office/drawing/2014/main" id="{834A2B8D-D4F6-704F-9B1A-B72CCDD07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1" y="2525801"/>
            <a:ext cx="7302173" cy="3726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2148015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orakulmio 3">
            <a:extLst>
              <a:ext uri="{FF2B5EF4-FFF2-40B4-BE49-F238E27FC236}">
                <a16:creationId xmlns:a16="http://schemas.microsoft.com/office/drawing/2014/main" id="{08AF4064-44D0-B143-BF86-C13C59AAD72C}"/>
              </a:ext>
            </a:extLst>
          </p:cNvPr>
          <p:cNvSpPr/>
          <p:nvPr/>
        </p:nvSpPr>
        <p:spPr>
          <a:xfrm>
            <a:off x="-1" y="1589733"/>
            <a:ext cx="4876801" cy="24769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F863E617-64D6-EC40-9329-D969D96E9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078" y="4733752"/>
            <a:ext cx="7200900" cy="712615"/>
          </a:xfrm>
        </p:spPr>
        <p:txBody>
          <a:bodyPr wrap="none" anchor="t" anchorCtr="0">
            <a:noAutofit/>
          </a:bodyPr>
          <a:lstStyle>
            <a:lvl1pPr algn="l">
              <a:defRPr sz="4500"/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D0C07929-F6C2-BC40-BF90-D0A792EC8B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570" y="5565645"/>
            <a:ext cx="7200900" cy="413908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fi-FI" dirty="0"/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43F0461C-FF74-D546-959D-DC63A29E5E38}"/>
              </a:ext>
            </a:extLst>
          </p:cNvPr>
          <p:cNvSpPr/>
          <p:nvPr/>
        </p:nvSpPr>
        <p:spPr>
          <a:xfrm>
            <a:off x="759304" y="4454656"/>
            <a:ext cx="490589" cy="146304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0" name="Kuvan paikkamerkki 2">
            <a:extLst>
              <a:ext uri="{FF2B5EF4-FFF2-40B4-BE49-F238E27FC236}">
                <a16:creationId xmlns:a16="http://schemas.microsoft.com/office/drawing/2014/main" id="{15B804CA-6A49-3544-9B22-05109DB84DCA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0" y="0"/>
            <a:ext cx="9144000" cy="387966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fi-FI"/>
          </a:p>
        </p:txBody>
      </p:sp>
      <p:pic>
        <p:nvPicPr>
          <p:cNvPr id="12" name="Kuva 11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05C49B9F-25DE-6141-9DA3-DE04A8521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8835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Picture and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Kuvan paikkamerkki 4">
            <a:extLst>
              <a:ext uri="{FF2B5EF4-FFF2-40B4-BE49-F238E27FC236}">
                <a16:creationId xmlns:a16="http://schemas.microsoft.com/office/drawing/2014/main" id="{07054270-04AF-5B45-90A5-7758E8027E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6858000"/>
          </a:xfrm>
          <a:solidFill>
            <a:schemeClr val="bg1">
              <a:lumMod val="75000"/>
              <a:lumOff val="2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pic>
        <p:nvPicPr>
          <p:cNvPr id="8" name="Kuva 7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B5121B37-9D23-8B4D-BA4A-4F4960F1D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6" name="Tekstiruutu 5">
            <a:extLst>
              <a:ext uri="{FF2B5EF4-FFF2-40B4-BE49-F238E27FC236}">
                <a16:creationId xmlns:a16="http://schemas.microsoft.com/office/drawing/2014/main" id="{38A9A2C1-A622-EB4F-8F54-DFD4B94609C4}"/>
              </a:ext>
            </a:extLst>
          </p:cNvPr>
          <p:cNvSpPr txBox="1"/>
          <p:nvPr/>
        </p:nvSpPr>
        <p:spPr>
          <a:xfrm>
            <a:off x="755791" y="-534567"/>
            <a:ext cx="3432062" cy="59093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i-FI" sz="1350"/>
              <a:t>x</a:t>
            </a:r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  <a:p>
            <a:endParaRPr lang="fi-FI" sz="1350"/>
          </a:p>
        </p:txBody>
      </p:sp>
      <p:sp>
        <p:nvSpPr>
          <p:cNvPr id="15" name="Kuvan paikkamerkki 14">
            <a:extLst>
              <a:ext uri="{FF2B5EF4-FFF2-40B4-BE49-F238E27FC236}">
                <a16:creationId xmlns:a16="http://schemas.microsoft.com/office/drawing/2014/main" id="{9518384A-8F93-0842-81E2-3B5FF05AB7E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6472" y="-650753"/>
            <a:ext cx="3431381" cy="7964488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46454E-6A45-1F4A-8546-DE798F77938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7233" y="2681586"/>
            <a:ext cx="2949178" cy="3893520"/>
          </a:xfrm>
        </p:spPr>
        <p:txBody>
          <a:bodyPr/>
          <a:lstStyle>
            <a:lvl1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/>
            </a:lvl1pPr>
            <a:lvl2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buFontTx/>
              <a:buBlip>
                <a:blip r:embed="rId3"/>
              </a:buBlip>
              <a:defRPr/>
            </a:lvl2pPr>
            <a:lvl3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/>
            </a:lvl3pPr>
            <a:lvl4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/>
            </a:lvl4pPr>
            <a:lvl5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9" name="Otsikko 1">
            <a:extLst>
              <a:ext uri="{FF2B5EF4-FFF2-40B4-BE49-F238E27FC236}">
                <a16:creationId xmlns:a16="http://schemas.microsoft.com/office/drawing/2014/main" id="{22617806-3C20-7241-A1A8-0C9D287ED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234" y="1296546"/>
            <a:ext cx="3066002" cy="1250171"/>
          </a:xfrm>
        </p:spPr>
        <p:txBody>
          <a:bodyPr wrap="square" anchor="t">
            <a:normAutofit/>
          </a:bodyPr>
          <a:lstStyle>
            <a:lvl1pPr>
              <a:lnSpc>
                <a:spcPts val="2550"/>
              </a:lnSpc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9C9018A7-9E9D-1A41-98CA-83FFF10F0421}"/>
              </a:ext>
            </a:extLst>
          </p:cNvPr>
          <p:cNvSpPr/>
          <p:nvPr/>
        </p:nvSpPr>
        <p:spPr>
          <a:xfrm>
            <a:off x="1085538" y="1023438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</p:spTree>
    <p:extLst>
      <p:ext uri="{BB962C8B-B14F-4D97-AF65-F5344CB8AC3E}">
        <p14:creationId xmlns:p14="http://schemas.microsoft.com/office/powerpoint/2010/main" val="1862993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Comparison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FA5CAA61-E2CD-E94C-870F-44414EBD3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1447" y="2525701"/>
            <a:ext cx="3868340" cy="594741"/>
          </a:xfrm>
        </p:spPr>
        <p:txBody>
          <a:bodyPr bIns="0" anchor="b">
            <a:noAutofit/>
          </a:bodyPr>
          <a:lstStyle>
            <a:lvl1pPr marL="0" indent="0">
              <a:lnSpc>
                <a:spcPct val="90000"/>
              </a:lnSpc>
              <a:buNone/>
              <a:defRPr sz="1350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2EB66A7-9004-2C43-B043-23E24911551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5" y="3300097"/>
            <a:ext cx="3868340" cy="3073203"/>
          </a:xfrm>
        </p:spPr>
        <p:txBody>
          <a:bodyPr/>
          <a:lstStyle>
            <a:lvl1pPr>
              <a:lnSpc>
                <a:spcPts val="1650"/>
              </a:lnSpc>
              <a:defRPr/>
            </a:lvl1pPr>
            <a:lvl2pPr>
              <a:lnSpc>
                <a:spcPts val="1425"/>
              </a:lnSpc>
              <a:buFontTx/>
              <a:buBlip>
                <a:blip r:embed="rId2"/>
              </a:buBlip>
              <a:defRPr/>
            </a:lvl2pPr>
            <a:lvl3pPr>
              <a:lnSpc>
                <a:spcPts val="1200"/>
              </a:lnSpc>
              <a:defRPr/>
            </a:lvl3pPr>
            <a:lvl4pPr>
              <a:lnSpc>
                <a:spcPts val="1200"/>
              </a:lnSpc>
              <a:defRPr/>
            </a:lvl4pPr>
            <a:lvl5pPr>
              <a:lnSpc>
                <a:spcPts val="1200"/>
              </a:lnSpc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6D34A219-A206-1C4C-8D8A-C844E11777A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11447" y="3300097"/>
            <a:ext cx="3868340" cy="3073203"/>
          </a:xfrm>
        </p:spPr>
        <p:txBody>
          <a:bodyPr/>
          <a:lstStyle>
            <a:lvl2pPr>
              <a:buFontTx/>
              <a:buBlip>
                <a:blip r:embed="rId2"/>
              </a:buBlip>
              <a:defRPr/>
            </a:lvl2pPr>
            <a:lvl3pPr>
              <a:lnSpc>
                <a:spcPts val="1200"/>
              </a:lnSpc>
              <a:defRPr/>
            </a:lvl3pPr>
            <a:lvl4pPr>
              <a:lnSpc>
                <a:spcPts val="1200"/>
              </a:lnSpc>
              <a:defRPr/>
            </a:lvl4pPr>
            <a:lvl5pPr>
              <a:lnSpc>
                <a:spcPts val="1200"/>
              </a:lnSpc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      </a:t>
            </a:r>
            <a:endParaRPr lang="aa-ET"/>
          </a:p>
        </p:txBody>
      </p:sp>
      <p:sp>
        <p:nvSpPr>
          <p:cNvPr id="9" name="Tekstin paikkamerkki 4">
            <a:extLst>
              <a:ext uri="{FF2B5EF4-FFF2-40B4-BE49-F238E27FC236}">
                <a16:creationId xmlns:a16="http://schemas.microsoft.com/office/drawing/2014/main" id="{E9934A8A-1DCB-B54A-98E2-68889477C9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  <p:sp>
        <p:nvSpPr>
          <p:cNvPr id="10" name="Otsikko 6">
            <a:extLst>
              <a:ext uri="{FF2B5EF4-FFF2-40B4-BE49-F238E27FC236}">
                <a16:creationId xmlns:a16="http://schemas.microsoft.com/office/drawing/2014/main" id="{F9655337-6CD1-7D4B-96D4-FFCD0C27A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73" y="1884956"/>
            <a:ext cx="7886700" cy="468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12" name="Tekstin paikkamerkki 2">
            <a:extLst>
              <a:ext uri="{FF2B5EF4-FFF2-40B4-BE49-F238E27FC236}">
                <a16:creationId xmlns:a16="http://schemas.microsoft.com/office/drawing/2014/main" id="{0F71078E-2CBB-3F4E-ADBC-9012E22855F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72774" y="2525701"/>
            <a:ext cx="3868340" cy="594741"/>
          </a:xfrm>
        </p:spPr>
        <p:txBody>
          <a:bodyPr bIns="0" anchor="b">
            <a:noAutofit/>
          </a:bodyPr>
          <a:lstStyle>
            <a:lvl1pPr marL="0" indent="0">
              <a:lnSpc>
                <a:spcPct val="90000"/>
              </a:lnSpc>
              <a:buNone/>
              <a:defRPr sz="1350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622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 2 - Always the 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uva 3" descr="Kuva, joka sisältää kohteen kasvi, lehti, saniainen, vihreä&#10;&#10;Kuvaus luotu automaattisesti">
            <a:extLst>
              <a:ext uri="{FF2B5EF4-FFF2-40B4-BE49-F238E27FC236}">
                <a16:creationId xmlns:a16="http://schemas.microsoft.com/office/drawing/2014/main" id="{5AF51AB2-74BE-7D47-927D-E452C462F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"/>
            <a:ext cx="9144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3685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9F3D9319-FEA8-D849-A58C-CF7B7D36AEDC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72704" y="2519271"/>
            <a:ext cx="7886700" cy="3998408"/>
          </a:xfrm>
        </p:spPr>
        <p:txBody>
          <a:bodyPr/>
          <a:lstStyle/>
          <a:p>
            <a:r>
              <a:rPr lang="en-US"/>
              <a:t>Click icon to add table</a:t>
            </a:r>
            <a:endParaRPr lang="aa-ET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31A360B1-D50F-864F-876F-88CAEAE1B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8" name="Suorakulmio 7">
            <a:extLst>
              <a:ext uri="{FF2B5EF4-FFF2-40B4-BE49-F238E27FC236}">
                <a16:creationId xmlns:a16="http://schemas.microsoft.com/office/drawing/2014/main" id="{33DD6130-A819-7745-A126-85B07EFDD593}"/>
              </a:ext>
            </a:extLst>
          </p:cNvPr>
          <p:cNvSpPr/>
          <p:nvPr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9" name="Tekstin paikkamerkki 4">
            <a:extLst>
              <a:ext uri="{FF2B5EF4-FFF2-40B4-BE49-F238E27FC236}">
                <a16:creationId xmlns:a16="http://schemas.microsoft.com/office/drawing/2014/main" id="{8A7D4283-E5BA-A741-810C-A5A2A1A529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5110790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6350"/>
            <a:ext cx="9144000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6F759D64-1364-9B4A-913B-9AD87899EF31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72704" y="2519271"/>
            <a:ext cx="7886700" cy="3972985"/>
          </a:xfrm>
        </p:spPr>
        <p:txBody>
          <a:bodyPr/>
          <a:lstStyle/>
          <a:p>
            <a:r>
              <a:rPr lang="en-US"/>
              <a:t>Click icon to add chart</a:t>
            </a:r>
            <a:endParaRPr lang="aa-ET"/>
          </a:p>
        </p:txBody>
      </p:sp>
      <p:sp>
        <p:nvSpPr>
          <p:cNvPr id="9" name="Tekstin paikkamerkki 4">
            <a:extLst>
              <a:ext uri="{FF2B5EF4-FFF2-40B4-BE49-F238E27FC236}">
                <a16:creationId xmlns:a16="http://schemas.microsoft.com/office/drawing/2014/main" id="{3FB4F49D-00F0-BE43-89D8-EA3AD63BB7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5369AEDD-C7EF-CF45-93A6-0F16CAC369EA}"/>
              </a:ext>
            </a:extLst>
          </p:cNvPr>
          <p:cNvSpPr/>
          <p:nvPr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</p:spTree>
    <p:extLst>
      <p:ext uri="{BB962C8B-B14F-4D97-AF65-F5344CB8AC3E}">
        <p14:creationId xmlns:p14="http://schemas.microsoft.com/office/powerpoint/2010/main" val="20273041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9ED62816-BB75-CA4E-BC70-2AFA647A1D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Kuva 7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A44B395A-A297-7446-8E8C-77CD1BB56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pic>
        <p:nvPicPr>
          <p:cNvPr id="13" name="Kuva 12">
            <a:extLst>
              <a:ext uri="{FF2B5EF4-FFF2-40B4-BE49-F238E27FC236}">
                <a16:creationId xmlns:a16="http://schemas.microsoft.com/office/drawing/2014/main" id="{93DCAEA1-E78D-5649-A1EB-C7DDE29E16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6741" y="1754885"/>
            <a:ext cx="652037" cy="711313"/>
          </a:xfrm>
          <a:prstGeom prst="rect">
            <a:avLst/>
          </a:prstGeom>
        </p:spPr>
      </p:pic>
      <p:sp>
        <p:nvSpPr>
          <p:cNvPr id="9" name="Tekstin paikkamerkki 10">
            <a:extLst>
              <a:ext uri="{FF2B5EF4-FFF2-40B4-BE49-F238E27FC236}">
                <a16:creationId xmlns:a16="http://schemas.microsoft.com/office/drawing/2014/main" id="{92F8974B-6345-3347-8050-607169C22D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6741" y="2906205"/>
            <a:ext cx="4583716" cy="1085223"/>
          </a:xfrm>
        </p:spPr>
        <p:txBody>
          <a:bodyPr tIns="108000"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kstin paikkamerkki 10">
            <a:extLst>
              <a:ext uri="{FF2B5EF4-FFF2-40B4-BE49-F238E27FC236}">
                <a16:creationId xmlns:a16="http://schemas.microsoft.com/office/drawing/2014/main" id="{28374634-A5A3-5241-944D-B72B978EC1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6741" y="4160129"/>
            <a:ext cx="4583716" cy="1085223"/>
          </a:xfrm>
        </p:spPr>
        <p:txBody>
          <a:bodyPr tIns="108000"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125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05770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9ED62816-BB75-CA4E-BC70-2AFA647A1D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Kuva 7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A44B395A-A297-7446-8E8C-77CD1BB56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pic>
        <p:nvPicPr>
          <p:cNvPr id="13" name="Kuva 12">
            <a:extLst>
              <a:ext uri="{FF2B5EF4-FFF2-40B4-BE49-F238E27FC236}">
                <a16:creationId xmlns:a16="http://schemas.microsoft.com/office/drawing/2014/main" id="{93DCAEA1-E78D-5649-A1EB-C7DDE29E16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382" y="2586778"/>
            <a:ext cx="652037" cy="711313"/>
          </a:xfrm>
          <a:prstGeom prst="rect">
            <a:avLst/>
          </a:prstGeom>
        </p:spPr>
      </p:pic>
      <p:sp>
        <p:nvSpPr>
          <p:cNvPr id="14" name="Tekstiruutu 13">
            <a:extLst>
              <a:ext uri="{FF2B5EF4-FFF2-40B4-BE49-F238E27FC236}">
                <a16:creationId xmlns:a16="http://schemas.microsoft.com/office/drawing/2014/main" id="{77E1C3E8-BDE9-6A49-85BA-550376CCB48B}"/>
              </a:ext>
            </a:extLst>
          </p:cNvPr>
          <p:cNvSpPr txBox="1"/>
          <p:nvPr/>
        </p:nvSpPr>
        <p:spPr>
          <a:xfrm>
            <a:off x="764381" y="4592792"/>
            <a:ext cx="3611880" cy="268793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endParaRPr lang="fi-FI" sz="1125" baseline="0"/>
          </a:p>
        </p:txBody>
      </p:sp>
      <p:sp>
        <p:nvSpPr>
          <p:cNvPr id="9" name="Tekstin paikkamerkki 10">
            <a:extLst>
              <a:ext uri="{FF2B5EF4-FFF2-40B4-BE49-F238E27FC236}">
                <a16:creationId xmlns:a16="http://schemas.microsoft.com/office/drawing/2014/main" id="{92F8974B-6345-3347-8050-607169C22D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6741" y="3298091"/>
            <a:ext cx="4583716" cy="1085223"/>
          </a:xfrm>
        </p:spPr>
        <p:txBody>
          <a:bodyPr tIns="108000"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kstin paikkamerkki 10">
            <a:extLst>
              <a:ext uri="{FF2B5EF4-FFF2-40B4-BE49-F238E27FC236}">
                <a16:creationId xmlns:a16="http://schemas.microsoft.com/office/drawing/2014/main" id="{84911E18-B2A8-B54D-A3A9-A88F62AFA8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6740" y="4535434"/>
            <a:ext cx="4583716" cy="1085223"/>
          </a:xfrm>
        </p:spPr>
        <p:txBody>
          <a:bodyPr tIns="108000"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125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48356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orakulmio 1">
            <a:extLst>
              <a:ext uri="{FF2B5EF4-FFF2-40B4-BE49-F238E27FC236}">
                <a16:creationId xmlns:a16="http://schemas.microsoft.com/office/drawing/2014/main" id="{DFC70F94-D09E-9A4A-8A5F-233A18DB919E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73" y="937293"/>
            <a:ext cx="7886700" cy="468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31A360B1-D50F-864F-876F-88CAEAE1B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8" name="Suorakulmio 7">
            <a:extLst>
              <a:ext uri="{FF2B5EF4-FFF2-40B4-BE49-F238E27FC236}">
                <a16:creationId xmlns:a16="http://schemas.microsoft.com/office/drawing/2014/main" id="{33DD6130-A819-7745-A126-85B07EFDD593}"/>
              </a:ext>
            </a:extLst>
          </p:cNvPr>
          <p:cNvSpPr/>
          <p:nvPr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30ECF65-C4EB-314E-82BD-F1ED13FE058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76895" y="1931804"/>
            <a:ext cx="7282579" cy="4240243"/>
          </a:xfrm>
        </p:spPr>
        <p:txBody>
          <a:bodyPr/>
          <a:lstStyle>
            <a:lvl2pPr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10" name="Tekstin paikkamerkki 4">
            <a:extLst>
              <a:ext uri="{FF2B5EF4-FFF2-40B4-BE49-F238E27FC236}">
                <a16:creationId xmlns:a16="http://schemas.microsoft.com/office/drawing/2014/main" id="{F29FA346-9324-564F-B194-A7381C2EA9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042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9933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3018" y="6654924"/>
            <a:ext cx="3218815" cy="160020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 b="1" i="0">
                <a:solidFill>
                  <a:srgbClr val="993300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125"/>
              </a:lnSpc>
            </a:pPr>
            <a:r>
              <a:rPr lang="en-US" spc="-5"/>
              <a:t>Silberschatz, Galvin Operating System Concepts – 7th Edition and Gagne ©2005         </a:t>
            </a:r>
            <a:endParaRPr sz="100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684962" y="6637779"/>
            <a:ext cx="2323465" cy="152400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 b="1" i="0">
                <a:solidFill>
                  <a:srgbClr val="993300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070"/>
              </a:lnSpc>
            </a:pPr>
            <a:r>
              <a:rPr lang="en-US" spc="-5"/>
              <a:t>Silberschatz, Galvin and Gagne ©2005</a:t>
            </a:r>
            <a:endParaRPr spc="-10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rgbClr val="993300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0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82106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Presentation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orakulmio 9">
            <a:extLst>
              <a:ext uri="{FF2B5EF4-FFF2-40B4-BE49-F238E27FC236}">
                <a16:creationId xmlns:a16="http://schemas.microsoft.com/office/drawing/2014/main" id="{9CB2207C-EFA6-2D47-BF45-360B454205B1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pic>
        <p:nvPicPr>
          <p:cNvPr id="20" name="Kuva 19">
            <a:extLst>
              <a:ext uri="{FF2B5EF4-FFF2-40B4-BE49-F238E27FC236}">
                <a16:creationId xmlns:a16="http://schemas.microsoft.com/office/drawing/2014/main" id="{FB7551AB-D8DF-3A46-98D7-FD00A24F36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234" y="6350"/>
            <a:ext cx="9135533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937" y="3429000"/>
            <a:ext cx="5401456" cy="589946"/>
          </a:xfrm>
        </p:spPr>
        <p:txBody>
          <a:bodyPr wrap="none" anchor="t">
            <a:noAutofit/>
          </a:bodyPr>
          <a:lstStyle>
            <a:lvl1pPr>
              <a:defRPr/>
            </a:lvl1pPr>
          </a:lstStyle>
          <a:p>
            <a:r>
              <a:rPr lang="fi-FI" dirty="0" err="1"/>
              <a:t>presentation</a:t>
            </a:r>
            <a:r>
              <a:rPr lang="fi-FI" dirty="0"/>
              <a:t> </a:t>
            </a:r>
            <a:r>
              <a:rPr lang="fi-FI" dirty="0" err="1"/>
              <a:t>name</a:t>
            </a:r>
            <a:endParaRPr lang="fi-FI" dirty="0"/>
          </a:p>
        </p:txBody>
      </p:sp>
      <p:sp>
        <p:nvSpPr>
          <p:cNvPr id="11" name="Tekstin paikkamerkki 10">
            <a:extLst>
              <a:ext uri="{FF2B5EF4-FFF2-40B4-BE49-F238E27FC236}">
                <a16:creationId xmlns:a16="http://schemas.microsoft.com/office/drawing/2014/main" id="{4CAE96DE-E366-FC45-AAE3-280E40FB56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0937" y="4018946"/>
            <a:ext cx="5401456" cy="857854"/>
          </a:xfrm>
        </p:spPr>
        <p:txBody>
          <a:bodyPr lIns="108000"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fi-FI" dirty="0" err="1"/>
              <a:t>Subtitle</a:t>
            </a:r>
            <a:endParaRPr lang="fi-FI" dirty="0"/>
          </a:p>
        </p:txBody>
      </p:sp>
      <p:sp>
        <p:nvSpPr>
          <p:cNvPr id="14" name="Suorakulmio 13">
            <a:extLst>
              <a:ext uri="{FF2B5EF4-FFF2-40B4-BE49-F238E27FC236}">
                <a16:creationId xmlns:a16="http://schemas.microsoft.com/office/drawing/2014/main" id="{AC66544D-4E64-CA46-BFF3-E88D268B3E35}"/>
              </a:ext>
            </a:extLst>
          </p:cNvPr>
          <p:cNvSpPr/>
          <p:nvPr userDrawn="1"/>
        </p:nvSpPr>
        <p:spPr>
          <a:xfrm>
            <a:off x="764382" y="3117038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5" name="Tekstin paikkamerkki 10">
            <a:extLst>
              <a:ext uri="{FF2B5EF4-FFF2-40B4-BE49-F238E27FC236}">
                <a16:creationId xmlns:a16="http://schemas.microsoft.com/office/drawing/2014/main" id="{FF492EFE-5B1E-104C-841C-28BAEC6E4C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0937" y="4999968"/>
            <a:ext cx="5401456" cy="985894"/>
          </a:xfrm>
        </p:spPr>
        <p:txBody>
          <a:bodyPr lIns="108000">
            <a:normAutofit/>
          </a:bodyPr>
          <a:lstStyle>
            <a:lvl1pPr marL="0" indent="0">
              <a:lnSpc>
                <a:spcPct val="110000"/>
              </a:lnSpc>
              <a:spcBef>
                <a:spcPts val="300"/>
              </a:spcBef>
              <a:buNone/>
              <a:defRPr sz="1050" b="0" i="0" baseline="0">
                <a:latin typeface="Arial" panose="020B0604020202020204" pitchFamily="34" charset="0"/>
              </a:defRPr>
            </a:lvl1pPr>
          </a:lstStyle>
          <a:p>
            <a:pPr lvl="0"/>
            <a:r>
              <a:rPr lang="fi-FI" dirty="0" err="1"/>
              <a:t>Name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| </a:t>
            </a:r>
            <a:r>
              <a:rPr lang="fi-FI" dirty="0" err="1"/>
              <a:t>Organisation</a:t>
            </a:r>
            <a:endParaRPr lang="fi-FI" dirty="0"/>
          </a:p>
          <a:p>
            <a:pPr lvl="0"/>
            <a:r>
              <a:rPr lang="fi-FI" dirty="0" err="1"/>
              <a:t>Contact</a:t>
            </a:r>
            <a:endParaRPr lang="fi-FI" dirty="0"/>
          </a:p>
        </p:txBody>
      </p:sp>
      <p:sp>
        <p:nvSpPr>
          <p:cNvPr id="16" name="Tekstin paikkamerkki 10">
            <a:extLst>
              <a:ext uri="{FF2B5EF4-FFF2-40B4-BE49-F238E27FC236}">
                <a16:creationId xmlns:a16="http://schemas.microsoft.com/office/drawing/2014/main" id="{037F49E4-C5C8-A341-BDE0-42D68A3DB7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29991" y="3083246"/>
            <a:ext cx="4852402" cy="222586"/>
          </a:xfrm>
        </p:spPr>
        <p:txBody>
          <a:bodyPr wrap="none" lIns="0" bIns="0" anchor="ctr" anchorCtr="0">
            <a:noAutofit/>
          </a:bodyPr>
          <a:lstStyle>
            <a:lvl1pPr marL="0" indent="0">
              <a:lnSpc>
                <a:spcPts val="750"/>
              </a:lnSpc>
              <a:buNone/>
              <a:defRPr sz="1050" b="0" i="0" cap="all" baseline="0">
                <a:latin typeface="Arial" panose="020B0604020202020204" pitchFamily="34" charset="0"/>
              </a:defRPr>
            </a:lvl1pPr>
          </a:lstStyle>
          <a:p>
            <a:pPr lvl="0"/>
            <a:r>
              <a:rPr lang="fi-FI" dirty="0" err="1"/>
              <a:t>event</a:t>
            </a:r>
            <a:r>
              <a:rPr lang="fi-FI" dirty="0"/>
              <a:t> and </a:t>
            </a:r>
            <a:r>
              <a:rPr lang="fi-FI" dirty="0" err="1"/>
              <a:t>date</a:t>
            </a:r>
            <a:endParaRPr lang="fi-FI" dirty="0"/>
          </a:p>
        </p:txBody>
      </p:sp>
      <p:sp>
        <p:nvSpPr>
          <p:cNvPr id="18" name="Kuvan paikkamerkki 2">
            <a:extLst>
              <a:ext uri="{FF2B5EF4-FFF2-40B4-BE49-F238E27FC236}">
                <a16:creationId xmlns:a16="http://schemas.microsoft.com/office/drawing/2014/main" id="{1D1A91F1-B34F-4D49-9F7E-2973B78444F3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412658" y="2715859"/>
            <a:ext cx="1698949" cy="2248028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fi-FI"/>
          </a:p>
        </p:txBody>
      </p:sp>
      <p:pic>
        <p:nvPicPr>
          <p:cNvPr id="21" name="Kuva 20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1859B885-88F6-5A47-9493-9524266A95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956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Fern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056A9-0314-3442-AA1C-39475A47F4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76895" y="2524140"/>
            <a:ext cx="7282579" cy="3647907"/>
          </a:xfrm>
        </p:spPr>
        <p:txBody>
          <a:bodyPr/>
          <a:lstStyle>
            <a:lvl1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/>
            </a:lvl1pPr>
            <a:lvl2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buFontTx/>
              <a:buBlip>
                <a:blip r:embed="rId2"/>
              </a:buBlip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BFB30781-A796-6C4B-A55C-D91DF41A53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3484650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Juniper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234" y="-525"/>
            <a:ext cx="9135533" cy="6851650"/>
          </a:xfrm>
          <a:prstGeom prst="rect">
            <a:avLst/>
          </a:prstGeom>
        </p:spPr>
      </p:pic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ED8EEE9-FB68-F644-AF1D-0068CA9BD31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76895" y="2524140"/>
            <a:ext cx="7282579" cy="3647907"/>
          </a:xfrm>
        </p:spPr>
        <p:txBody>
          <a:bodyPr/>
          <a:lstStyle>
            <a:lvl1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/>
            </a:lvl1pPr>
            <a:lvl2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buFontTx/>
              <a:buBlip>
                <a:blip r:embed="rId4"/>
              </a:buBlip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4FCF93DC-8848-8040-9282-4B5CDC0BC008}"/>
              </a:ext>
            </a:extLst>
          </p:cNvPr>
          <p:cNvSpPr/>
          <p:nvPr userDrawn="1"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1" name="Otsikko 6">
            <a:extLst>
              <a:ext uri="{FF2B5EF4-FFF2-40B4-BE49-F238E27FC236}">
                <a16:creationId xmlns:a16="http://schemas.microsoft.com/office/drawing/2014/main" id="{A849F34E-383D-3745-A07D-12E700451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73" y="1862380"/>
            <a:ext cx="7886700" cy="468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17" name="Tekstin paikkamerkki 4">
            <a:extLst>
              <a:ext uri="{FF2B5EF4-FFF2-40B4-BE49-F238E27FC236}">
                <a16:creationId xmlns:a16="http://schemas.microsoft.com/office/drawing/2014/main" id="{8C562E02-7388-9941-9E04-CFE002D4AAF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11077162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Dew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234" y="-1145"/>
            <a:ext cx="9135533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C23EAA9-3958-9D4F-A785-F6DC001DAB2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76895" y="2524140"/>
            <a:ext cx="7282579" cy="3647907"/>
          </a:xfrm>
        </p:spPr>
        <p:txBody>
          <a:bodyPr/>
          <a:lstStyle>
            <a:lvl1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/>
            </a:lvl1pPr>
            <a:lvl2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buFontTx/>
              <a:buBlip>
                <a:blip r:embed="rId4"/>
              </a:buBlip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A22A9075-60CC-6947-8D52-D6E39BBCDD5F}"/>
              </a:ext>
            </a:extLst>
          </p:cNvPr>
          <p:cNvSpPr/>
          <p:nvPr userDrawn="1"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8" name="Tekstin paikkamerkki 4">
            <a:extLst>
              <a:ext uri="{FF2B5EF4-FFF2-40B4-BE49-F238E27FC236}">
                <a16:creationId xmlns:a16="http://schemas.microsoft.com/office/drawing/2014/main" id="{EFE45AE6-2AD0-8B4E-9B98-278D7F3D05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940235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| Presentation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Kuva 19">
            <a:extLst>
              <a:ext uri="{FF2B5EF4-FFF2-40B4-BE49-F238E27FC236}">
                <a16:creationId xmlns:a16="http://schemas.microsoft.com/office/drawing/2014/main" id="{FB7551AB-D8DF-3A46-98D7-FD00A24F36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6350"/>
            <a:ext cx="9144000" cy="6851650"/>
          </a:xfrm>
          <a:prstGeom prst="rect">
            <a:avLst/>
          </a:prstGeom>
        </p:spPr>
      </p:pic>
      <p:pic>
        <p:nvPicPr>
          <p:cNvPr id="21" name="Kuva 20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1859B885-88F6-5A47-9493-9524266A9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10" name="Otsikko 6">
            <a:extLst>
              <a:ext uri="{FF2B5EF4-FFF2-40B4-BE49-F238E27FC236}">
                <a16:creationId xmlns:a16="http://schemas.microsoft.com/office/drawing/2014/main" id="{DDBC42E4-2952-2C45-AC2F-468D76CEB2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5237" y="3566160"/>
            <a:ext cx="5401456" cy="589946"/>
          </a:xfrm>
        </p:spPr>
        <p:txBody>
          <a:bodyPr wrap="none" anchor="t">
            <a:no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fi-FI" dirty="0" err="1"/>
              <a:t>presentation</a:t>
            </a:r>
            <a:r>
              <a:rPr lang="fi-FI" dirty="0"/>
              <a:t> </a:t>
            </a:r>
            <a:r>
              <a:rPr lang="fi-FI" dirty="0" err="1"/>
              <a:t>name</a:t>
            </a:r>
            <a:endParaRPr lang="fi-FI" dirty="0"/>
          </a:p>
        </p:txBody>
      </p:sp>
      <p:sp>
        <p:nvSpPr>
          <p:cNvPr id="12" name="Tekstin paikkamerkki 10">
            <a:extLst>
              <a:ext uri="{FF2B5EF4-FFF2-40B4-BE49-F238E27FC236}">
                <a16:creationId xmlns:a16="http://schemas.microsoft.com/office/drawing/2014/main" id="{7C0920C6-BEA8-6B41-972B-D5A64BFFBC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5237" y="4171346"/>
            <a:ext cx="5401456" cy="857854"/>
          </a:xfrm>
          <a:prstGeom prst="rect">
            <a:avLst/>
          </a:prstGeom>
        </p:spPr>
        <p:txBody>
          <a:bodyPr lIns="108000" anchor="ctr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75"/>
              </a:spcAft>
              <a:buNone/>
              <a:defRPr sz="1350" baseline="0"/>
            </a:lvl1pPr>
          </a:lstStyle>
          <a:p>
            <a:pPr lvl="0"/>
            <a:r>
              <a:rPr lang="fi-FI" dirty="0" err="1"/>
              <a:t>Subtitle</a:t>
            </a:r>
            <a:endParaRPr lang="fi-FI" dirty="0"/>
          </a:p>
        </p:txBody>
      </p:sp>
      <p:sp>
        <p:nvSpPr>
          <p:cNvPr id="13" name="Suorakulmio 12">
            <a:extLst>
              <a:ext uri="{FF2B5EF4-FFF2-40B4-BE49-F238E27FC236}">
                <a16:creationId xmlns:a16="http://schemas.microsoft.com/office/drawing/2014/main" id="{A4919261-4A00-6A43-BB86-09C584DF13DB}"/>
              </a:ext>
            </a:extLst>
          </p:cNvPr>
          <p:cNvSpPr/>
          <p:nvPr/>
        </p:nvSpPr>
        <p:spPr>
          <a:xfrm>
            <a:off x="878682" y="3269438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7" name="Tekstin paikkamerkki 10">
            <a:extLst>
              <a:ext uri="{FF2B5EF4-FFF2-40B4-BE49-F238E27FC236}">
                <a16:creationId xmlns:a16="http://schemas.microsoft.com/office/drawing/2014/main" id="{653B86EC-0A5C-4D47-8412-3014245009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5237" y="5152368"/>
            <a:ext cx="5401456" cy="985894"/>
          </a:xfrm>
          <a:prstGeom prst="rect">
            <a:avLst/>
          </a:prstGeom>
        </p:spPr>
        <p:txBody>
          <a:bodyPr lIns="108000">
            <a:noAutofit/>
          </a:bodyPr>
          <a:lstStyle>
            <a:lvl1pPr marL="0" indent="0">
              <a:lnSpc>
                <a:spcPct val="120000"/>
              </a:lnSpc>
              <a:spcBef>
                <a:spcPts val="150"/>
              </a:spcBef>
              <a:spcAft>
                <a:spcPts val="150"/>
              </a:spcAft>
              <a:buNone/>
              <a:defRPr sz="1050" b="0" i="0" baseline="0">
                <a:latin typeface="Arial" panose="020B0604020202020204" pitchFamily="34" charset="0"/>
              </a:defRPr>
            </a:lvl1pPr>
          </a:lstStyle>
          <a:p>
            <a:pPr lvl="0"/>
            <a:r>
              <a:rPr lang="fi-FI" dirty="0" err="1"/>
              <a:t>Name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| </a:t>
            </a:r>
            <a:r>
              <a:rPr lang="fi-FI" dirty="0" err="1"/>
              <a:t>Organisation</a:t>
            </a:r>
            <a:endParaRPr lang="fi-FI" dirty="0"/>
          </a:p>
          <a:p>
            <a:pPr lvl="0"/>
            <a:r>
              <a:rPr lang="fi-FI" dirty="0" err="1"/>
              <a:t>Contact</a:t>
            </a:r>
            <a:endParaRPr lang="fi-FI" dirty="0"/>
          </a:p>
        </p:txBody>
      </p:sp>
      <p:sp>
        <p:nvSpPr>
          <p:cNvPr id="19" name="Tekstin paikkamerkki 10">
            <a:extLst>
              <a:ext uri="{FF2B5EF4-FFF2-40B4-BE49-F238E27FC236}">
                <a16:creationId xmlns:a16="http://schemas.microsoft.com/office/drawing/2014/main" id="{D7A0A48E-3C2F-8B4A-835C-7D17A4ADD2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44291" y="3234566"/>
            <a:ext cx="4852402" cy="176956"/>
          </a:xfrm>
          <a:prstGeom prst="rect">
            <a:avLst/>
          </a:prstGeom>
        </p:spPr>
        <p:txBody>
          <a:bodyPr wrap="none" lIns="0" bIns="0" anchor="b" anchorCtr="0">
            <a:noAutofit/>
          </a:bodyPr>
          <a:lstStyle>
            <a:lvl1pPr marL="0" indent="0">
              <a:lnSpc>
                <a:spcPts val="750"/>
              </a:lnSpc>
              <a:buNone/>
              <a:defRPr sz="1050" b="0" i="0" cap="all" baseline="0">
                <a:latin typeface="Arial" panose="020B0604020202020204" pitchFamily="34" charset="0"/>
              </a:defRPr>
            </a:lvl1pPr>
          </a:lstStyle>
          <a:p>
            <a:pPr lvl="0"/>
            <a:r>
              <a:rPr lang="fi-FI" dirty="0" err="1"/>
              <a:t>event</a:t>
            </a:r>
            <a:r>
              <a:rPr lang="fi-FI" dirty="0"/>
              <a:t> and </a:t>
            </a:r>
            <a:r>
              <a:rPr lang="fi-FI" dirty="0" err="1"/>
              <a:t>date</a:t>
            </a:r>
            <a:endParaRPr lang="fi-FI" dirty="0"/>
          </a:p>
        </p:txBody>
      </p:sp>
      <p:sp>
        <p:nvSpPr>
          <p:cNvPr id="22" name="Kuvan paikkamerkki 2">
            <a:extLst>
              <a:ext uri="{FF2B5EF4-FFF2-40B4-BE49-F238E27FC236}">
                <a16:creationId xmlns:a16="http://schemas.microsoft.com/office/drawing/2014/main" id="{245F8B55-5CEB-7F47-93BC-43BB75EA654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526958" y="2868259"/>
            <a:ext cx="1698949" cy="2248028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148805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Pine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035" y="6350"/>
            <a:ext cx="9135533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0A766A0-DAD7-444C-935F-55B9562773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76895" y="2524140"/>
            <a:ext cx="7282579" cy="3647907"/>
          </a:xfrm>
        </p:spPr>
        <p:txBody>
          <a:bodyPr/>
          <a:lstStyle>
            <a:lvl1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/>
            </a:lvl1pPr>
            <a:lvl2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buFontTx/>
              <a:buBlip>
                <a:blip r:embed="rId4"/>
              </a:buBlip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57E677A3-1FEF-FA4F-9C7F-5CEACED584E1}"/>
              </a:ext>
            </a:extLst>
          </p:cNvPr>
          <p:cNvSpPr/>
          <p:nvPr userDrawn="1"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6" name="Tekstin paikkamerkki 4">
            <a:extLst>
              <a:ext uri="{FF2B5EF4-FFF2-40B4-BE49-F238E27FC236}">
                <a16:creationId xmlns:a16="http://schemas.microsoft.com/office/drawing/2014/main" id="{EDEDD7C4-8F5E-3249-A331-6B5FA78D17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7038189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Cowberry -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234" y="-2095"/>
            <a:ext cx="9135533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EB9318D-5A03-6842-9412-840709EDD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76895" y="2524140"/>
            <a:ext cx="7282579" cy="3647907"/>
          </a:xfrm>
        </p:spPr>
        <p:txBody>
          <a:bodyPr/>
          <a:lstStyle>
            <a:lvl1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buFontTx/>
              <a:buBlip>
                <a:blip r:embed="rId4"/>
              </a:buBlip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90A353E2-47CB-844F-A71B-FFF8B9893EC2}"/>
              </a:ext>
            </a:extLst>
          </p:cNvPr>
          <p:cNvSpPr/>
          <p:nvPr userDrawn="1"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6" name="Tekstin paikkamerkki 4">
            <a:extLst>
              <a:ext uri="{FF2B5EF4-FFF2-40B4-BE49-F238E27FC236}">
                <a16:creationId xmlns:a16="http://schemas.microsoft.com/office/drawing/2014/main" id="{ACFC3D9C-27AC-CC4A-BABE-7FAF78196A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325128097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orakulmio 3">
            <a:extLst>
              <a:ext uri="{FF2B5EF4-FFF2-40B4-BE49-F238E27FC236}">
                <a16:creationId xmlns:a16="http://schemas.microsoft.com/office/drawing/2014/main" id="{F606E8D0-75C8-5947-A0F1-13D6CE501EFB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F863E617-64D6-EC40-9329-D969D96E9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077" y="4733752"/>
            <a:ext cx="7783043" cy="712615"/>
          </a:xfrm>
        </p:spPr>
        <p:txBody>
          <a:bodyPr wrap="none" anchor="t" anchorCtr="0">
            <a:noAutofit/>
          </a:bodyPr>
          <a:lstStyle>
            <a:lvl1pPr algn="l">
              <a:defRPr sz="4500"/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D0C07929-F6C2-BC40-BF90-D0A792EC8B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569" y="5565645"/>
            <a:ext cx="7758551" cy="413908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fi-FI" dirty="0"/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43F0461C-FF74-D546-959D-DC63A29E5E38}"/>
              </a:ext>
            </a:extLst>
          </p:cNvPr>
          <p:cNvSpPr/>
          <p:nvPr userDrawn="1"/>
        </p:nvSpPr>
        <p:spPr>
          <a:xfrm>
            <a:off x="759304" y="4454656"/>
            <a:ext cx="490589" cy="146304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0" name="Kuvan paikkamerkki 2">
            <a:extLst>
              <a:ext uri="{FF2B5EF4-FFF2-40B4-BE49-F238E27FC236}">
                <a16:creationId xmlns:a16="http://schemas.microsoft.com/office/drawing/2014/main" id="{15B804CA-6A49-3544-9B22-05109DB84DCA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0" y="1"/>
            <a:ext cx="9144000" cy="387966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pic>
        <p:nvPicPr>
          <p:cNvPr id="6" name="Kuva 5">
            <a:extLst>
              <a:ext uri="{FF2B5EF4-FFF2-40B4-BE49-F238E27FC236}">
                <a16:creationId xmlns:a16="http://schemas.microsoft.com/office/drawing/2014/main" id="{3F490A3D-988A-B048-9837-BD2BE9BFCE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05634" y="270825"/>
            <a:ext cx="780726" cy="45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9315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Picture and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Kuvan paikkamerkki 4">
            <a:extLst>
              <a:ext uri="{FF2B5EF4-FFF2-40B4-BE49-F238E27FC236}">
                <a16:creationId xmlns:a16="http://schemas.microsoft.com/office/drawing/2014/main" id="{07054270-04AF-5B45-90A5-7758E8027E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6858000"/>
          </a:xfrm>
          <a:solidFill>
            <a:schemeClr val="bg1">
              <a:lumMod val="75000"/>
              <a:lumOff val="2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pic>
        <p:nvPicPr>
          <p:cNvPr id="8" name="Kuva 7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B5121B37-9D23-8B4D-BA4A-4F4960F1D8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6" name="Tekstiruutu 5">
            <a:extLst>
              <a:ext uri="{FF2B5EF4-FFF2-40B4-BE49-F238E27FC236}">
                <a16:creationId xmlns:a16="http://schemas.microsoft.com/office/drawing/2014/main" id="{38A9A2C1-A622-EB4F-8F54-DFD4B94609C4}"/>
              </a:ext>
            </a:extLst>
          </p:cNvPr>
          <p:cNvSpPr txBox="1"/>
          <p:nvPr userDrawn="1"/>
        </p:nvSpPr>
        <p:spPr>
          <a:xfrm>
            <a:off x="755791" y="-534567"/>
            <a:ext cx="3432062" cy="59093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i-FI" sz="1350">
                <a:solidFill>
                  <a:schemeClr val="bg1"/>
                </a:solidFill>
              </a:rPr>
              <a:t>x</a:t>
            </a: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  <a:p>
            <a:endParaRPr lang="fi-FI" sz="1350">
              <a:solidFill>
                <a:schemeClr val="bg1"/>
              </a:solidFill>
            </a:endParaRPr>
          </a:p>
        </p:txBody>
      </p:sp>
      <p:sp>
        <p:nvSpPr>
          <p:cNvPr id="15" name="Kuvan paikkamerkki 14">
            <a:extLst>
              <a:ext uri="{FF2B5EF4-FFF2-40B4-BE49-F238E27FC236}">
                <a16:creationId xmlns:a16="http://schemas.microsoft.com/office/drawing/2014/main" id="{9518384A-8F93-0842-81E2-3B5FF05AB7E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6472" y="-650753"/>
            <a:ext cx="3431381" cy="7964488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x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40B74D8-A141-984B-9BFD-B15D1D656A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7233" y="2681586"/>
            <a:ext cx="2949178" cy="3893520"/>
          </a:xfrm>
        </p:spPr>
        <p:txBody>
          <a:bodyPr/>
          <a:lstStyle>
            <a:lvl1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buFontTx/>
              <a:buBlip>
                <a:blip r:embed="rId3"/>
              </a:buBlip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12" name="Otsikko 1">
            <a:extLst>
              <a:ext uri="{FF2B5EF4-FFF2-40B4-BE49-F238E27FC236}">
                <a16:creationId xmlns:a16="http://schemas.microsoft.com/office/drawing/2014/main" id="{EE579F28-5544-1749-9D88-521720333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234" y="1296546"/>
            <a:ext cx="3066002" cy="1250171"/>
          </a:xfrm>
        </p:spPr>
        <p:txBody>
          <a:bodyPr wrap="square" anchor="t">
            <a:normAutofit/>
          </a:bodyPr>
          <a:lstStyle>
            <a:lvl1pPr>
              <a:lnSpc>
                <a:spcPct val="8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13" name="Suorakulmio 12">
            <a:extLst>
              <a:ext uri="{FF2B5EF4-FFF2-40B4-BE49-F238E27FC236}">
                <a16:creationId xmlns:a16="http://schemas.microsoft.com/office/drawing/2014/main" id="{2A28311B-A008-284B-951B-D860D3563C1D}"/>
              </a:ext>
            </a:extLst>
          </p:cNvPr>
          <p:cNvSpPr/>
          <p:nvPr userDrawn="1"/>
        </p:nvSpPr>
        <p:spPr>
          <a:xfrm>
            <a:off x="1085538" y="1023438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</p:spTree>
    <p:extLst>
      <p:ext uri="{BB962C8B-B14F-4D97-AF65-F5344CB8AC3E}">
        <p14:creationId xmlns:p14="http://schemas.microsoft.com/office/powerpoint/2010/main" val="254181562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Comparison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6">
            <a:extLst>
              <a:ext uri="{FF2B5EF4-FFF2-40B4-BE49-F238E27FC236}">
                <a16:creationId xmlns:a16="http://schemas.microsoft.com/office/drawing/2014/main" id="{F9655337-6CD1-7D4B-96D4-FFCD0C27A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73" y="1862380"/>
            <a:ext cx="7886700" cy="468479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12" name="Tekstin paikkamerkki 2">
            <a:extLst>
              <a:ext uri="{FF2B5EF4-FFF2-40B4-BE49-F238E27FC236}">
                <a16:creationId xmlns:a16="http://schemas.microsoft.com/office/drawing/2014/main" id="{65D39B04-891C-1C45-9F13-BFB6A5B67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1447" y="2525701"/>
            <a:ext cx="3868340" cy="594741"/>
          </a:xfrm>
        </p:spPr>
        <p:txBody>
          <a:bodyPr bIns="0" anchor="b">
            <a:noAutofit/>
          </a:bodyPr>
          <a:lstStyle>
            <a:lvl1pPr marL="0" indent="0">
              <a:lnSpc>
                <a:spcPct val="90000"/>
              </a:lnSpc>
              <a:buNone/>
              <a:defRPr sz="1350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AD812CBD-434A-2946-8B0D-EE4BAD42029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5" y="3300097"/>
            <a:ext cx="3868340" cy="2871950"/>
          </a:xfrm>
        </p:spPr>
        <p:txBody>
          <a:bodyPr/>
          <a:lstStyle>
            <a:lvl1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buFontTx/>
              <a:buBlip>
                <a:blip r:embed="rId2"/>
              </a:buBlip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 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F8618424-CA01-3740-AD98-903A027BA2A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11447" y="3300097"/>
            <a:ext cx="3868340" cy="2871950"/>
          </a:xfrm>
          <a:noFill/>
        </p:spPr>
        <p:txBody>
          <a:bodyPr/>
          <a:lstStyle>
            <a:lvl1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buFontTx/>
              <a:buBlip>
                <a:blip r:embed="rId2"/>
              </a:buBlip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spcBef>
                <a:spcPts val="300"/>
              </a:spcBef>
              <a:spcAft>
                <a:spcPts val="75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 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      </a:t>
            </a:r>
            <a:endParaRPr lang="aa-ET"/>
          </a:p>
        </p:txBody>
      </p:sp>
      <p:sp>
        <p:nvSpPr>
          <p:cNvPr id="16" name="Tekstin paikkamerkki 2">
            <a:extLst>
              <a:ext uri="{FF2B5EF4-FFF2-40B4-BE49-F238E27FC236}">
                <a16:creationId xmlns:a16="http://schemas.microsoft.com/office/drawing/2014/main" id="{1056DD16-833C-ED40-8A88-EF8BC6C5A0B8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72774" y="2525701"/>
            <a:ext cx="3899227" cy="594741"/>
          </a:xfrm>
        </p:spPr>
        <p:txBody>
          <a:bodyPr bIns="0" anchor="b">
            <a:noAutofit/>
          </a:bodyPr>
          <a:lstStyle>
            <a:lvl1pPr marL="0" indent="0">
              <a:lnSpc>
                <a:spcPct val="90000"/>
              </a:lnSpc>
              <a:buNone/>
              <a:defRPr sz="1350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kstin paikkamerkki 4">
            <a:extLst>
              <a:ext uri="{FF2B5EF4-FFF2-40B4-BE49-F238E27FC236}">
                <a16:creationId xmlns:a16="http://schemas.microsoft.com/office/drawing/2014/main" id="{D0C73AF9-A6E1-B443-B52E-7BD5A084849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22052886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9F3D9319-FEA8-D849-A58C-CF7B7D36AEDC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72704" y="2519271"/>
            <a:ext cx="7886700" cy="3652776"/>
          </a:xfrm>
        </p:spPr>
        <p:txBody>
          <a:bodyPr/>
          <a:lstStyle/>
          <a:p>
            <a:r>
              <a:rPr lang="en-US"/>
              <a:t>Click icon to add table</a:t>
            </a:r>
            <a:endParaRPr lang="aa-ET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31A360B1-D50F-864F-876F-88CAEAE1B9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10" name="Suorakulmio 9">
            <a:extLst>
              <a:ext uri="{FF2B5EF4-FFF2-40B4-BE49-F238E27FC236}">
                <a16:creationId xmlns:a16="http://schemas.microsoft.com/office/drawing/2014/main" id="{BDC6C21A-463D-094A-9D2E-0A166E65544F}"/>
              </a:ext>
            </a:extLst>
          </p:cNvPr>
          <p:cNvSpPr/>
          <p:nvPr userDrawn="1"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8" name="Tekstin paikkamerkki 4">
            <a:extLst>
              <a:ext uri="{FF2B5EF4-FFF2-40B4-BE49-F238E27FC236}">
                <a16:creationId xmlns:a16="http://schemas.microsoft.com/office/drawing/2014/main" id="{C9235660-E035-1447-B0F3-DE7754B0A4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10461441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|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>
            <a:extLst>
              <a:ext uri="{FF2B5EF4-FFF2-40B4-BE49-F238E27FC236}">
                <a16:creationId xmlns:a16="http://schemas.microsoft.com/office/drawing/2014/main" id="{257891E5-E585-AE47-A825-164A41F4A2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234" y="6350"/>
            <a:ext cx="9135533" cy="6851650"/>
          </a:xfrm>
          <a:prstGeom prst="rect">
            <a:avLst/>
          </a:prstGeom>
        </p:spPr>
      </p:pic>
      <p:sp>
        <p:nvSpPr>
          <p:cNvPr id="7" name="Otsikko 6">
            <a:extLst>
              <a:ext uri="{FF2B5EF4-FFF2-40B4-BE49-F238E27FC236}">
                <a16:creationId xmlns:a16="http://schemas.microsoft.com/office/drawing/2014/main" id="{9078949D-D458-B94D-94E1-C0C94615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pic>
        <p:nvPicPr>
          <p:cNvPr id="6" name="Kuva 5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C037CC56-6CC1-BD4A-AC03-D6D6FB883E0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6F759D64-1364-9B4A-913B-9AD87899EF31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72773" y="2519271"/>
            <a:ext cx="7886700" cy="3652777"/>
          </a:xfrm>
        </p:spPr>
        <p:txBody>
          <a:bodyPr/>
          <a:lstStyle/>
          <a:p>
            <a:r>
              <a:rPr lang="en-US"/>
              <a:t>Click icon to add chart</a:t>
            </a:r>
            <a:endParaRPr lang="aa-ET"/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7CB3909F-C080-9443-B5A8-3CF5716C3F3C}"/>
              </a:ext>
            </a:extLst>
          </p:cNvPr>
          <p:cNvSpPr/>
          <p:nvPr userDrawn="1"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5" name="Tekstin paikkamerkki 4">
            <a:extLst>
              <a:ext uri="{FF2B5EF4-FFF2-40B4-BE49-F238E27FC236}">
                <a16:creationId xmlns:a16="http://schemas.microsoft.com/office/drawing/2014/main" id="{31836AFB-43F4-7A47-98AA-EEC5B90E9F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387641651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orakulmio 1">
            <a:extLst>
              <a:ext uri="{FF2B5EF4-FFF2-40B4-BE49-F238E27FC236}">
                <a16:creationId xmlns:a16="http://schemas.microsoft.com/office/drawing/2014/main" id="{3185FCE3-B080-FE45-AF69-C3D59F41B7B1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pic>
        <p:nvPicPr>
          <p:cNvPr id="7" name="Kuva 6">
            <a:extLst>
              <a:ext uri="{FF2B5EF4-FFF2-40B4-BE49-F238E27FC236}">
                <a16:creationId xmlns:a16="http://schemas.microsoft.com/office/drawing/2014/main" id="{A20787FC-2D7F-194E-B898-AC078B20DE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05634" y="270825"/>
            <a:ext cx="780726" cy="458829"/>
          </a:xfrm>
          <a:prstGeom prst="rect">
            <a:avLst/>
          </a:prstGeom>
        </p:spPr>
      </p:pic>
      <p:sp>
        <p:nvSpPr>
          <p:cNvPr id="8" name="Suorakulmio 7">
            <a:extLst>
              <a:ext uri="{FF2B5EF4-FFF2-40B4-BE49-F238E27FC236}">
                <a16:creationId xmlns:a16="http://schemas.microsoft.com/office/drawing/2014/main" id="{96644008-089B-F241-B51A-EA520BB1C3CE}"/>
              </a:ext>
            </a:extLst>
          </p:cNvPr>
          <p:cNvSpPr/>
          <p:nvPr userDrawn="1"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0" name="Otsikko 6">
            <a:extLst>
              <a:ext uri="{FF2B5EF4-FFF2-40B4-BE49-F238E27FC236}">
                <a16:creationId xmlns:a16="http://schemas.microsoft.com/office/drawing/2014/main" id="{FC835087-F56A-C242-A8CA-7F848F3D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73" y="937293"/>
            <a:ext cx="7886700" cy="468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182F5BE-B730-EB43-B988-7EC6721AD6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76895" y="1931804"/>
            <a:ext cx="7282579" cy="42402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buFontTx/>
              <a:buBlip>
                <a:blip r:embed="rId3"/>
              </a:buBlip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aa-ET"/>
          </a:p>
        </p:txBody>
      </p:sp>
      <p:sp>
        <p:nvSpPr>
          <p:cNvPr id="12" name="Tekstin paikkamerkki 4">
            <a:extLst>
              <a:ext uri="{FF2B5EF4-FFF2-40B4-BE49-F238E27FC236}">
                <a16:creationId xmlns:a16="http://schemas.microsoft.com/office/drawing/2014/main" id="{B65B680B-850E-F146-8DA0-975DC07E4F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1119" y="1544491"/>
            <a:ext cx="7228355" cy="205974"/>
          </a:xfrm>
        </p:spPr>
        <p:txBody>
          <a:bodyPr lIns="0" bIns="0" anchor="ctr" anchorCtr="0">
            <a:noAutofit/>
          </a:bodyPr>
          <a:lstStyle>
            <a:lvl1pPr marL="0" indent="0">
              <a:buFontTx/>
              <a:buNone/>
              <a:defRPr sz="1050" b="0"/>
            </a:lvl1pPr>
          </a:lstStyle>
          <a:p>
            <a:pPr lvl="0"/>
            <a:r>
              <a:rPr lang="fi-FI" dirty="0"/>
              <a:t>MUOKKAA TEKSTIN PERUSTYYLEJÄ NAPSAUTTAMALLA</a:t>
            </a:r>
          </a:p>
        </p:txBody>
      </p:sp>
    </p:spTree>
    <p:extLst>
      <p:ext uri="{BB962C8B-B14F-4D97-AF65-F5344CB8AC3E}">
        <p14:creationId xmlns:p14="http://schemas.microsoft.com/office/powerpoint/2010/main" val="200177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o we ar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9ED62816-BB75-CA4E-BC70-2AFA647A1D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Kuva 7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A44B395A-A297-7446-8E8C-77CD1BB56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pic>
        <p:nvPicPr>
          <p:cNvPr id="13" name="Kuva 12">
            <a:extLst>
              <a:ext uri="{FF2B5EF4-FFF2-40B4-BE49-F238E27FC236}">
                <a16:creationId xmlns:a16="http://schemas.microsoft.com/office/drawing/2014/main" id="{93DCAEA1-E78D-5649-A1EB-C7DDE29E16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5301" y="1233002"/>
            <a:ext cx="652037" cy="711313"/>
          </a:xfrm>
          <a:prstGeom prst="rect">
            <a:avLst/>
          </a:prstGeom>
        </p:spPr>
      </p:pic>
      <p:sp>
        <p:nvSpPr>
          <p:cNvPr id="9" name="Tekstiruutu 13">
            <a:extLst>
              <a:ext uri="{FF2B5EF4-FFF2-40B4-BE49-F238E27FC236}">
                <a16:creationId xmlns:a16="http://schemas.microsoft.com/office/drawing/2014/main" id="{D6BCEB57-A04E-F044-922A-38F9D819B88A}"/>
              </a:ext>
            </a:extLst>
          </p:cNvPr>
          <p:cNvSpPr txBox="1"/>
          <p:nvPr/>
        </p:nvSpPr>
        <p:spPr>
          <a:xfrm>
            <a:off x="1085300" y="2291346"/>
            <a:ext cx="4124474" cy="2219182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>
              <a:lnSpc>
                <a:spcPts val="1620"/>
              </a:lnSpc>
            </a:pPr>
            <a:r>
              <a:rPr lang="en-GB" sz="135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 energy, water and air are life-giving resources for which we at LUT University seek new solutions with our expertise in technology and business.</a:t>
            </a:r>
          </a:p>
          <a:p>
            <a:pPr>
              <a:lnSpc>
                <a:spcPts val="1620"/>
              </a:lnSpc>
            </a:pPr>
            <a:endParaRPr lang="en-GB" sz="135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lnSpc>
                <a:spcPts val="1620"/>
              </a:lnSpc>
            </a:pPr>
            <a:r>
              <a:rPr lang="en-GB" sz="135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help society and businesses in their sustainable renewal. Our international community consists of 6500 members. Our campuses are in Lappeenranta and Lahti, Finland.</a:t>
            </a:r>
          </a:p>
        </p:txBody>
      </p:sp>
    </p:spTree>
    <p:extLst>
      <p:ext uri="{BB962C8B-B14F-4D97-AF65-F5344CB8AC3E}">
        <p14:creationId xmlns:p14="http://schemas.microsoft.com/office/powerpoint/2010/main" val="179406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o we ar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9ED62816-BB75-CA4E-BC70-2AFA647A1D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Kuva 7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A44B395A-A297-7446-8E8C-77CD1BB56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pic>
        <p:nvPicPr>
          <p:cNvPr id="13" name="Kuva 12">
            <a:extLst>
              <a:ext uri="{FF2B5EF4-FFF2-40B4-BE49-F238E27FC236}">
                <a16:creationId xmlns:a16="http://schemas.microsoft.com/office/drawing/2014/main" id="{93DCAEA1-E78D-5649-A1EB-C7DDE29E16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382" y="862651"/>
            <a:ext cx="652037" cy="711313"/>
          </a:xfrm>
          <a:prstGeom prst="rect">
            <a:avLst/>
          </a:prstGeom>
        </p:spPr>
      </p:pic>
      <p:sp>
        <p:nvSpPr>
          <p:cNvPr id="6" name="Tekstiruutu 13">
            <a:extLst>
              <a:ext uri="{FF2B5EF4-FFF2-40B4-BE49-F238E27FC236}">
                <a16:creationId xmlns:a16="http://schemas.microsoft.com/office/drawing/2014/main" id="{356E3FCE-4EA8-2447-B93E-D112AFEEDC7F}"/>
              </a:ext>
            </a:extLst>
          </p:cNvPr>
          <p:cNvSpPr txBox="1"/>
          <p:nvPr/>
        </p:nvSpPr>
        <p:spPr>
          <a:xfrm>
            <a:off x="764381" y="1864893"/>
            <a:ext cx="4099612" cy="2422798"/>
          </a:xfrm>
          <a:prstGeom prst="rect">
            <a:avLst/>
          </a:prstGeom>
          <a:noFill/>
        </p:spPr>
        <p:txBody>
          <a:bodyPr wrap="square" lIns="0" tIns="0" rtlCol="0">
            <a:noAutofit/>
          </a:bodyPr>
          <a:lstStyle/>
          <a:p>
            <a:pPr>
              <a:lnSpc>
                <a:spcPts val="1620"/>
              </a:lnSpc>
            </a:pPr>
            <a:r>
              <a:rPr lang="en-GB" sz="135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 energy, water and air are life-giving resources for which we at LUT University seek new solutions with our expertise in technology and business.</a:t>
            </a:r>
          </a:p>
          <a:p>
            <a:pPr>
              <a:lnSpc>
                <a:spcPts val="1620"/>
              </a:lnSpc>
            </a:pPr>
            <a:endParaRPr lang="en-GB" sz="135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lnSpc>
                <a:spcPts val="1620"/>
              </a:lnSpc>
            </a:pPr>
            <a:r>
              <a:rPr lang="en-GB" sz="135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help society and businesses in their sustainable renewal. Our international community consists of 6500 members. Our campuses are in Lappeenranta and Lahti, Finland.</a:t>
            </a:r>
          </a:p>
        </p:txBody>
      </p:sp>
    </p:spTree>
    <p:extLst>
      <p:ext uri="{BB962C8B-B14F-4D97-AF65-F5344CB8AC3E}">
        <p14:creationId xmlns:p14="http://schemas.microsoft.com/office/powerpoint/2010/main" val="81405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rategy - 1. 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D4ABAA-AB16-B04C-B98E-9E2789583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Kuva 4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943B4AF7-0103-E449-83EA-9FBF51A78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4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rategy - 2. System Ear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614182-D5C1-E944-9EA0-91716C06A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Kuva 4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943B4AF7-0103-E449-83EA-9FBF51A78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806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rategy - 3. Scientific Solu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67412B-1598-9A40-92FC-C9ECFD8C7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Kuva 4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943B4AF7-0103-E449-83EA-9FBF51A78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09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Strategy - 3. Scientific Solu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EC0C52-5F1A-2B40-8056-3360BCE90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Kuva 4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943B4AF7-0103-E449-83EA-9FBF51A78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77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jpeg"/><Relationship Id="rId30" Type="http://schemas.openxmlformats.org/officeDocument/2006/relationships/image" Target="../media/image4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24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uva 13" descr="Kuva, joka sisältää kohteen istuminen, pöytä, kannettava, musta&#10;&#10;Kuvaus luotu automaattisesti">
            <a:extLst>
              <a:ext uri="{FF2B5EF4-FFF2-40B4-BE49-F238E27FC236}">
                <a16:creationId xmlns:a16="http://schemas.microsoft.com/office/drawing/2014/main" id="{146A491B-636F-3E44-8966-7CF5322CBC7B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0" y="-2040"/>
            <a:ext cx="9144000" cy="6851650"/>
          </a:xfrm>
          <a:prstGeom prst="rect">
            <a:avLst/>
          </a:prstGeom>
        </p:spPr>
      </p:pic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7737077E-75BF-2D47-8119-523F6C5BD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73" y="1860017"/>
            <a:ext cx="7886700" cy="468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fi-FI" dirty="0"/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E1C5B255-5C87-0C4B-8515-13ADB9718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1" y="2525801"/>
            <a:ext cx="7302173" cy="3726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FF7931C4-CCCE-1249-9F24-0D4D6E5E19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38100">
              <a:lnSpc>
                <a:spcPts val="1070"/>
              </a:lnSpc>
            </a:pPr>
            <a:fld id="{81D60167-4931-47E6-BA6A-407CBD079E4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Kuva 10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4D7171AA-1D90-B440-8FE9-4E47D7ED058C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8" name="Suorakulmio 7">
            <a:extLst>
              <a:ext uri="{FF2B5EF4-FFF2-40B4-BE49-F238E27FC236}">
                <a16:creationId xmlns:a16="http://schemas.microsoft.com/office/drawing/2014/main" id="{1F321E91-2DA2-C34F-8B08-32A73593A20E}"/>
              </a:ext>
            </a:extLst>
          </p:cNvPr>
          <p:cNvSpPr/>
          <p:nvPr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</p:spTree>
    <p:extLst>
      <p:ext uri="{BB962C8B-B14F-4D97-AF65-F5344CB8AC3E}">
        <p14:creationId xmlns:p14="http://schemas.microsoft.com/office/powerpoint/2010/main" val="9119683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7" r:id="rId21"/>
    <p:sldLayoutId id="2147483688" r:id="rId22"/>
    <p:sldLayoutId id="2147483689" r:id="rId23"/>
    <p:sldLayoutId id="2147483690" r:id="rId24"/>
    <p:sldLayoutId id="2147483692" r:id="rId25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25" b="1" i="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rgbClr val="23B900"/>
        </a:buClr>
        <a:buSzPct val="100000"/>
        <a:buFontTx/>
        <a:buBlip>
          <a:blip r:embed="rId29"/>
        </a:buBlip>
        <a:defRPr sz="1350" b="0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57213" marR="0" indent="-214313" algn="l" defTabSz="685800" rtl="0" eaLnBrk="1" fontAlgn="auto" latinLnBrk="0" hangingPunct="1">
        <a:lnSpc>
          <a:spcPct val="120000"/>
        </a:lnSpc>
        <a:spcBef>
          <a:spcPts val="225"/>
        </a:spcBef>
        <a:spcAft>
          <a:spcPts val="150"/>
        </a:spcAft>
        <a:buClr>
          <a:srgbClr val="23B900"/>
        </a:buClr>
        <a:buSzTx/>
        <a:buFontTx/>
        <a:buBlip>
          <a:blip r:embed="rId30"/>
        </a:buBlip>
        <a:tabLst/>
        <a:defRPr sz="1125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225"/>
        </a:spcBef>
        <a:spcAft>
          <a:spcPts val="150"/>
        </a:spcAft>
        <a:buClr>
          <a:srgbClr val="23B900"/>
        </a:buClr>
        <a:buFont typeface="Wingdings" pitchFamily="2" charset="2"/>
        <a:buChar char="§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225"/>
        </a:spcBef>
        <a:spcAft>
          <a:spcPts val="150"/>
        </a:spcAft>
        <a:buClr>
          <a:srgbClr val="23B900"/>
        </a:buClr>
        <a:buFont typeface="Wingdings" pitchFamily="2" charset="2"/>
        <a:buChar char="§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225"/>
        </a:spcBef>
        <a:spcAft>
          <a:spcPts val="150"/>
        </a:spcAft>
        <a:buClr>
          <a:srgbClr val="23B900"/>
        </a:buClr>
        <a:buFont typeface="Wingdings" pitchFamily="2" charset="2"/>
        <a:buChar char="§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orakulmio 8">
            <a:extLst>
              <a:ext uri="{FF2B5EF4-FFF2-40B4-BE49-F238E27FC236}">
                <a16:creationId xmlns:a16="http://schemas.microsoft.com/office/drawing/2014/main" id="{906D5AEE-5AD6-2941-9B3E-8386B803E309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pic>
        <p:nvPicPr>
          <p:cNvPr id="14" name="Kuva 13">
            <a:extLst>
              <a:ext uri="{FF2B5EF4-FFF2-40B4-BE49-F238E27FC236}">
                <a16:creationId xmlns:a16="http://schemas.microsoft.com/office/drawing/2014/main" id="{146A491B-636F-3E44-8966-7CF5322CBC7B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4234" y="0"/>
            <a:ext cx="9135533" cy="6851650"/>
          </a:xfrm>
          <a:prstGeom prst="rect">
            <a:avLst/>
          </a:prstGeom>
        </p:spPr>
      </p:pic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7737077E-75BF-2D47-8119-523F6C5BD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73" y="1861709"/>
            <a:ext cx="7886700" cy="468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fi-FI" dirty="0"/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E1C5B255-5C87-0C4B-8515-13ADB9718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1" y="2525801"/>
            <a:ext cx="7302173" cy="3726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fi-FI" dirty="0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FF7931C4-CCCE-1249-9F24-0D4D6E5E19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96748D3B-1FF9-624C-8C50-0B4815CF6181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11" name="Kuva 10" descr="Kuva, joka sisältää kohteen piirtäminen&#10;&#10;Kuvaus luotu automaattisesti">
            <a:extLst>
              <a:ext uri="{FF2B5EF4-FFF2-40B4-BE49-F238E27FC236}">
                <a16:creationId xmlns:a16="http://schemas.microsoft.com/office/drawing/2014/main" id="{4D7171AA-1D90-B440-8FE9-4E47D7ED058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004266" y="267650"/>
            <a:ext cx="799133" cy="468000"/>
          </a:xfrm>
          <a:prstGeom prst="rect">
            <a:avLst/>
          </a:prstGeom>
        </p:spPr>
      </p:pic>
      <p:sp>
        <p:nvSpPr>
          <p:cNvPr id="10" name="Suorakulmio 9">
            <a:extLst>
              <a:ext uri="{FF2B5EF4-FFF2-40B4-BE49-F238E27FC236}">
                <a16:creationId xmlns:a16="http://schemas.microsoft.com/office/drawing/2014/main" id="{E7A73F5A-FFC7-044F-B9BD-07537030E8B5}"/>
              </a:ext>
            </a:extLst>
          </p:cNvPr>
          <p:cNvSpPr/>
          <p:nvPr/>
        </p:nvSpPr>
        <p:spPr>
          <a:xfrm>
            <a:off x="759055" y="1608159"/>
            <a:ext cx="390001" cy="108000"/>
          </a:xfrm>
          <a:prstGeom prst="rect">
            <a:avLst/>
          </a:prstGeom>
          <a:solidFill>
            <a:srgbClr val="23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</p:spTree>
    <p:extLst>
      <p:ext uri="{BB962C8B-B14F-4D97-AF65-F5344CB8AC3E}">
        <p14:creationId xmlns:p14="http://schemas.microsoft.com/office/powerpoint/2010/main" val="18357542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25" b="1" i="0" kern="1200" cap="all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300"/>
        </a:spcBef>
        <a:spcAft>
          <a:spcPts val="75"/>
        </a:spcAft>
        <a:buClr>
          <a:srgbClr val="23B900"/>
        </a:buClr>
        <a:buSzPct val="100000"/>
        <a:buFontTx/>
        <a:buBlip>
          <a:blip r:embed="rId16"/>
        </a:buBlip>
        <a:defRPr sz="1350" b="0" i="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342900" marR="0" indent="0" algn="l" defTabSz="685800" rtl="0" eaLnBrk="1" fontAlgn="auto" latinLnBrk="0" hangingPunct="1">
        <a:lnSpc>
          <a:spcPts val="1350"/>
        </a:lnSpc>
        <a:spcBef>
          <a:spcPts val="375"/>
        </a:spcBef>
        <a:spcAft>
          <a:spcPts val="0"/>
        </a:spcAft>
        <a:buClr>
          <a:srgbClr val="23B900"/>
        </a:buClr>
        <a:buSzTx/>
        <a:buFont typeface="Wingdings" pitchFamily="2" charset="2"/>
        <a:buNone/>
        <a:tabLst/>
        <a:defRPr sz="1125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ts val="1125"/>
        </a:lnSpc>
        <a:spcBef>
          <a:spcPts val="375"/>
        </a:spcBef>
        <a:buClr>
          <a:srgbClr val="23B900"/>
        </a:buClr>
        <a:buFont typeface="Wingdings" pitchFamily="2" charset="2"/>
        <a:buChar char="§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23B900"/>
        </a:buClr>
        <a:buFont typeface="Wingdings" pitchFamily="2" charset="2"/>
        <a:buChar char="§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23B900"/>
        </a:buClr>
        <a:buFont typeface="Wingdings" pitchFamily="2" charset="2"/>
        <a:buChar char="§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36.jpg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2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2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g"/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2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2.jp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g"/><Relationship Id="rId2" Type="http://schemas.openxmlformats.org/officeDocument/2006/relationships/image" Target="../media/image73.jpg"/><Relationship Id="rId1" Type="http://schemas.openxmlformats.org/officeDocument/2006/relationships/slideLayout" Target="../slideLayouts/slideLayout2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g"/><Relationship Id="rId1" Type="http://schemas.openxmlformats.org/officeDocument/2006/relationships/slideLayout" Target="../slideLayouts/slideLayout2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2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jpg"/><Relationship Id="rId2" Type="http://schemas.openxmlformats.org/officeDocument/2006/relationships/image" Target="../media/image79.jpg"/><Relationship Id="rId1" Type="http://schemas.openxmlformats.org/officeDocument/2006/relationships/slideLayout" Target="../slideLayouts/slideLayout2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jpg"/><Relationship Id="rId2" Type="http://schemas.openxmlformats.org/officeDocument/2006/relationships/image" Target="../media/image81.jp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g"/><Relationship Id="rId1" Type="http://schemas.openxmlformats.org/officeDocument/2006/relationships/slideLayout" Target="../slideLayouts/slideLayout2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jpg"/><Relationship Id="rId1" Type="http://schemas.openxmlformats.org/officeDocument/2006/relationships/slideLayout" Target="../slideLayouts/slideLayout2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g"/><Relationship Id="rId1" Type="http://schemas.openxmlformats.org/officeDocument/2006/relationships/slideLayout" Target="../slideLayouts/slideLayout25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jpg"/><Relationship Id="rId1" Type="http://schemas.openxmlformats.org/officeDocument/2006/relationships/slideLayout" Target="../slideLayouts/slideLayout25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jpg"/><Relationship Id="rId2" Type="http://schemas.openxmlformats.org/officeDocument/2006/relationships/image" Target="../media/image87.jpg"/><Relationship Id="rId1" Type="http://schemas.openxmlformats.org/officeDocument/2006/relationships/slideLayout" Target="../slideLayouts/slideLayout25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jpg"/><Relationship Id="rId1" Type="http://schemas.openxmlformats.org/officeDocument/2006/relationships/slideLayout" Target="../slideLayouts/slideLayout2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jpg"/><Relationship Id="rId1" Type="http://schemas.openxmlformats.org/officeDocument/2006/relationships/slideLayout" Target="../slideLayouts/slideLayout2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jpg"/><Relationship Id="rId1" Type="http://schemas.openxmlformats.org/officeDocument/2006/relationships/slideLayout" Target="../slideLayouts/slideLayout25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jpg"/><Relationship Id="rId1" Type="http://schemas.openxmlformats.org/officeDocument/2006/relationships/slideLayout" Target="../slideLayouts/slideLayout25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jpg"/><Relationship Id="rId1" Type="http://schemas.openxmlformats.org/officeDocument/2006/relationships/slideLayout" Target="../slideLayouts/slideLayout25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http://hadoop.apache.org/docs/r2.0.2-" TargetMode="External"/><Relationship Id="rId1" Type="http://schemas.openxmlformats.org/officeDocument/2006/relationships/slideLayout" Target="../slideLayouts/slideLayout25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jp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jpg"/><Relationship Id="rId1" Type="http://schemas.openxmlformats.org/officeDocument/2006/relationships/slideLayout" Target="../slideLayouts/slideLayout25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5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5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jpg"/><Relationship Id="rId1" Type="http://schemas.openxmlformats.org/officeDocument/2006/relationships/slideLayout" Target="../slideLayouts/slideLayout25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jpg"/><Relationship Id="rId1" Type="http://schemas.openxmlformats.org/officeDocument/2006/relationships/slideLayout" Target="../slideLayouts/slideLayout25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jpg"/><Relationship Id="rId1" Type="http://schemas.openxmlformats.org/officeDocument/2006/relationships/slideLayout" Target="../slideLayouts/slideLayout25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25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jpg"/><Relationship Id="rId1" Type="http://schemas.openxmlformats.org/officeDocument/2006/relationships/slideLayout" Target="../slideLayouts/slideLayout25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191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96124" y="1762273"/>
            <a:ext cx="511890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Disk</a:t>
            </a:r>
            <a:r>
              <a:rPr lang="en-US" sz="3200" spc="-8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Attachment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5715000" y="4379469"/>
            <a:ext cx="2083593" cy="18922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808956" y="4511231"/>
            <a:ext cx="2217737" cy="167005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190432" y="6238240"/>
            <a:ext cx="10039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ATA</a:t>
            </a:r>
            <a:r>
              <a:rPr sz="1800" dirty="0">
                <a:latin typeface="Arial"/>
                <a:cs typeface="Arial"/>
              </a:rPr>
              <a:t>(</a:t>
            </a:r>
            <a:r>
              <a:rPr sz="1800" spc="-5" dirty="0">
                <a:latin typeface="Arial"/>
                <a:cs typeface="Arial"/>
              </a:rPr>
              <a:t>I</a:t>
            </a:r>
            <a:r>
              <a:rPr sz="1800" dirty="0">
                <a:latin typeface="Arial"/>
                <a:cs typeface="Arial"/>
              </a:rPr>
              <a:t>D</a:t>
            </a:r>
            <a:r>
              <a:rPr sz="1800" spc="-5" dirty="0">
                <a:latin typeface="Arial"/>
                <a:cs typeface="Arial"/>
              </a:rPr>
              <a:t>E)</a:t>
            </a:r>
            <a:endParaRPr sz="1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79807" y="6253480"/>
            <a:ext cx="1118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Serial</a:t>
            </a:r>
            <a:r>
              <a:rPr sz="1800" spc="-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ATA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2057400" y="2286000"/>
            <a:ext cx="5562600" cy="1679575"/>
            <a:chOff x="2060575" y="1082675"/>
            <a:chExt cx="5562600" cy="1679575"/>
          </a:xfrm>
        </p:grpSpPr>
        <p:sp>
          <p:nvSpPr>
            <p:cNvPr id="11" name="object 11"/>
            <p:cNvSpPr/>
            <p:nvPr/>
          </p:nvSpPr>
          <p:spPr>
            <a:xfrm>
              <a:off x="5918200" y="1082675"/>
              <a:ext cx="1704975" cy="1453592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2060575" y="1104900"/>
              <a:ext cx="1714500" cy="165735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6513194" y="3842512"/>
            <a:ext cx="5594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S</a:t>
            </a:r>
            <a:r>
              <a:rPr sz="1800" dirty="0">
                <a:latin typeface="Arial"/>
                <a:cs typeface="Arial"/>
              </a:rPr>
              <a:t>C</a:t>
            </a:r>
            <a:r>
              <a:rPr sz="1800" spc="-5" dirty="0">
                <a:latin typeface="Arial"/>
                <a:cs typeface="Arial"/>
              </a:rPr>
              <a:t>SI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190432" y="3968751"/>
            <a:ext cx="14605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Fibre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Channel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22450" y="1687894"/>
            <a:ext cx="25781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P</a:t>
            </a:r>
            <a:r>
              <a:rPr sz="3200" spc="5" dirty="0">
                <a:solidFill>
                  <a:schemeClr val="tx1"/>
                </a:solidFill>
              </a:rPr>
              <a:t>r</a:t>
            </a:r>
            <a:r>
              <a:rPr sz="3200" spc="-10" dirty="0">
                <a:solidFill>
                  <a:schemeClr val="tx1"/>
                </a:solidFill>
              </a:rPr>
              <a:t>ob</a:t>
            </a:r>
            <a:r>
              <a:rPr sz="3200" spc="-5" dirty="0">
                <a:solidFill>
                  <a:schemeClr val="tx1"/>
                </a:solidFill>
              </a:rPr>
              <a:t>le</a:t>
            </a:r>
            <a:r>
              <a:rPr sz="32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58518" y="2226818"/>
            <a:ext cx="6998334" cy="84581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55600" marR="5080" indent="-342900" algn="just">
              <a:lnSpc>
                <a:spcPct val="99400"/>
              </a:lnSpc>
              <a:spcBef>
                <a:spcPts val="110"/>
              </a:spcBef>
            </a:pPr>
            <a:r>
              <a:rPr sz="1600" spc="-245" dirty="0">
                <a:solidFill>
                  <a:srgbClr val="993300"/>
                </a:solidFill>
                <a:latin typeface="BM HANNA Air"/>
                <a:cs typeface="BM HANNA Air"/>
              </a:rPr>
              <a:t>❻ </a:t>
            </a:r>
            <a:r>
              <a:rPr sz="1800" i="1" dirty="0">
                <a:latin typeface="Arial"/>
                <a:cs typeface="Arial"/>
              </a:rPr>
              <a:t>We </a:t>
            </a:r>
            <a:r>
              <a:rPr sz="1800" i="1" spc="-5" dirty="0">
                <a:latin typeface="Arial"/>
                <a:cs typeface="Arial"/>
              </a:rPr>
              <a:t>start with the disk. Since the disk </a:t>
            </a:r>
            <a:r>
              <a:rPr sz="1800" i="1" dirty="0">
                <a:latin typeface="Arial"/>
                <a:cs typeface="Arial"/>
              </a:rPr>
              <a:t>is </a:t>
            </a:r>
            <a:r>
              <a:rPr sz="1800" i="1" spc="-5" dirty="0">
                <a:latin typeface="Arial"/>
                <a:cs typeface="Arial"/>
              </a:rPr>
              <a:t>the slowest component of  the system, </a:t>
            </a:r>
            <a:r>
              <a:rPr sz="1800" i="1" dirty="0">
                <a:latin typeface="Arial"/>
                <a:cs typeface="Arial"/>
              </a:rPr>
              <a:t>we </a:t>
            </a:r>
            <a:r>
              <a:rPr sz="1800" i="1" spc="-5" dirty="0">
                <a:latin typeface="Arial"/>
                <a:cs typeface="Arial"/>
              </a:rPr>
              <a:t>take the minimum size, 300 GB or $30, leaving us  </a:t>
            </a:r>
            <a:r>
              <a:rPr sz="1800" i="1" dirty="0">
                <a:latin typeface="Arial"/>
                <a:cs typeface="Arial"/>
              </a:rPr>
              <a:t>with</a:t>
            </a:r>
            <a:r>
              <a:rPr sz="1800" i="1" spc="-1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$430.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71218" y="3194299"/>
            <a:ext cx="1333500" cy="506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29845" algn="r">
              <a:lnSpc>
                <a:spcPts val="1745"/>
              </a:lnSpc>
              <a:tabLst>
                <a:tab pos="342265" algn="l"/>
              </a:tabLst>
            </a:pPr>
            <a:r>
              <a:rPr sz="1600" spc="-245" dirty="0">
                <a:solidFill>
                  <a:srgbClr val="993300"/>
                </a:solidFill>
                <a:latin typeface="BM HANNA Air"/>
                <a:cs typeface="BM HANNA Air"/>
              </a:rPr>
              <a:t>❻	</a:t>
            </a:r>
            <a:r>
              <a:rPr sz="1800" i="1" spc="-5" dirty="0">
                <a:latin typeface="Arial"/>
                <a:cs typeface="Arial"/>
              </a:rPr>
              <a:t>Since</a:t>
            </a:r>
            <a:r>
              <a:rPr sz="1800" i="1" spc="-8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the</a:t>
            </a:r>
            <a:endParaRPr sz="1800">
              <a:latin typeface="Arial"/>
              <a:cs typeface="Arial"/>
            </a:endParaRPr>
          </a:p>
          <a:p>
            <a:pPr algn="r">
              <a:lnSpc>
                <a:spcPct val="100000"/>
              </a:lnSpc>
              <a:spcBef>
                <a:spcPts val="20"/>
              </a:spcBef>
            </a:pPr>
            <a:r>
              <a:rPr sz="1800" i="1" spc="-5" dirty="0">
                <a:latin typeface="Arial"/>
                <a:cs typeface="Arial"/>
              </a:rPr>
              <a:t>the</a:t>
            </a:r>
            <a:r>
              <a:rPr sz="1800" i="1" spc="-8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minim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04734" y="3194299"/>
            <a:ext cx="1562735" cy="506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TLB does not</a:t>
            </a:r>
            <a:r>
              <a:rPr sz="1800" i="1" spc="-8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c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r>
              <a:rPr sz="1800" i="1" spc="-5" dirty="0">
                <a:latin typeface="Arial"/>
                <a:cs typeface="Arial"/>
              </a:rPr>
              <a:t>um number</a:t>
            </a:r>
            <a:r>
              <a:rPr sz="1800" i="1" spc="-3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of</a:t>
            </a:r>
            <a:endParaRPr sz="1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677992" y="3194299"/>
            <a:ext cx="1575435" cy="506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900"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ontain</a:t>
            </a:r>
            <a:r>
              <a:rPr sz="1800" i="1" spc="-7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process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r>
              <a:rPr sz="1800" i="1" spc="-5" dirty="0">
                <a:latin typeface="Arial"/>
                <a:cs typeface="Arial"/>
              </a:rPr>
              <a:t>entries to map</a:t>
            </a:r>
            <a:r>
              <a:rPr sz="1800" i="1" spc="-7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t</a:t>
            </a:r>
            <a:endParaRPr sz="1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252863" y="3194299"/>
            <a:ext cx="1473835" cy="506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3500"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identifiers,</a:t>
            </a:r>
            <a:r>
              <a:rPr sz="1800" i="1" spc="-7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we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r>
              <a:rPr sz="1800" i="1" spc="-5" dirty="0">
                <a:latin typeface="Arial"/>
                <a:cs typeface="Arial"/>
              </a:rPr>
              <a:t>he working</a:t>
            </a:r>
            <a:r>
              <a:rPr sz="1800" i="1" spc="-6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set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77051" y="3194299"/>
            <a:ext cx="1130935" cy="506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only</a:t>
            </a:r>
            <a:r>
              <a:rPr sz="1800" i="1" spc="-3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need</a:t>
            </a:r>
            <a:endParaRPr sz="1800">
              <a:latin typeface="Arial"/>
              <a:cs typeface="Arial"/>
            </a:endParaRPr>
          </a:p>
          <a:p>
            <a:pPr marL="12065">
              <a:lnSpc>
                <a:spcPct val="100000"/>
              </a:lnSpc>
              <a:spcBef>
                <a:spcPts val="20"/>
              </a:spcBef>
            </a:pPr>
            <a:r>
              <a:rPr sz="1800" i="1" spc="-5" dirty="0">
                <a:latin typeface="Arial"/>
                <a:cs typeface="Arial"/>
              </a:rPr>
              <a:t>for </a:t>
            </a:r>
            <a:r>
              <a:rPr sz="1800" i="1" dirty="0">
                <a:latin typeface="Arial"/>
                <a:cs typeface="Arial"/>
              </a:rPr>
              <a:t>a</a:t>
            </a:r>
            <a:r>
              <a:rPr sz="1800" i="1" spc="-7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single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14118" y="3752083"/>
            <a:ext cx="99123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process</a:t>
            </a:r>
            <a:r>
              <a:rPr sz="1800" i="1" spc="-8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–</a:t>
            </a:r>
            <a:endParaRPr sz="18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268220" y="3752083"/>
            <a:ext cx="144843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256 </a:t>
            </a:r>
            <a:r>
              <a:rPr sz="1800" i="1" dirty="0">
                <a:latin typeface="Arial"/>
                <a:cs typeface="Arial"/>
              </a:rPr>
              <a:t>MB / </a:t>
            </a:r>
            <a:r>
              <a:rPr sz="1800" i="1" spc="-5" dirty="0">
                <a:latin typeface="Arial"/>
                <a:cs typeface="Arial"/>
              </a:rPr>
              <a:t>64</a:t>
            </a:r>
            <a:r>
              <a:rPr sz="1800" i="1" spc="-10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K</a:t>
            </a:r>
            <a:endParaRPr sz="18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716103" y="3752083"/>
            <a:ext cx="149288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dirty="0">
                <a:latin typeface="Arial"/>
                <a:cs typeface="Arial"/>
              </a:rPr>
              <a:t>B = </a:t>
            </a:r>
            <a:r>
              <a:rPr sz="1800" i="1" spc="-5" dirty="0">
                <a:latin typeface="Arial"/>
                <a:cs typeface="Arial"/>
              </a:rPr>
              <a:t>4,096</a:t>
            </a:r>
            <a:r>
              <a:rPr sz="1800" i="1" spc="-10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entri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08427" y="3752083"/>
            <a:ext cx="146113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es or</a:t>
            </a:r>
            <a:r>
              <a:rPr sz="1800" i="1" spc="-8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$409.60,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732527" y="3752083"/>
            <a:ext cx="102933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leaving</a:t>
            </a:r>
            <a:r>
              <a:rPr sz="1800" i="1" spc="-8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us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71218" y="4017259"/>
            <a:ext cx="1448435" cy="5975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2900">
              <a:lnSpc>
                <a:spcPts val="1745"/>
              </a:lnSpc>
            </a:pPr>
            <a:r>
              <a:rPr sz="1800" i="1" dirty="0">
                <a:latin typeface="Arial"/>
                <a:cs typeface="Arial"/>
              </a:rPr>
              <a:t>with</a:t>
            </a:r>
            <a:r>
              <a:rPr sz="1800" i="1" spc="-5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$21.4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40"/>
              </a:spcBef>
              <a:tabLst>
                <a:tab pos="342265" algn="l"/>
              </a:tabLst>
            </a:pPr>
            <a:r>
              <a:rPr sz="1600" spc="-245" dirty="0">
                <a:solidFill>
                  <a:srgbClr val="993300"/>
                </a:solidFill>
                <a:latin typeface="BM HANNA Air"/>
                <a:cs typeface="BM HANNA Air"/>
              </a:rPr>
              <a:t>❻	</a:t>
            </a:r>
            <a:r>
              <a:rPr sz="1800" i="1" spc="-5" dirty="0">
                <a:latin typeface="Arial"/>
                <a:cs typeface="Arial"/>
              </a:rPr>
              <a:t>With the</a:t>
            </a:r>
            <a:r>
              <a:rPr sz="1800" i="1" spc="-8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re</a:t>
            </a:r>
            <a:endParaRPr sz="18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255384" y="4017259"/>
            <a:ext cx="1499235" cy="5975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0.</a:t>
            </a:r>
            <a:endParaRPr sz="1800">
              <a:latin typeface="Arial"/>
              <a:cs typeface="Arial"/>
            </a:endParaRPr>
          </a:p>
          <a:p>
            <a:pPr marL="63500">
              <a:lnSpc>
                <a:spcPct val="100000"/>
              </a:lnSpc>
              <a:spcBef>
                <a:spcPts val="740"/>
              </a:spcBef>
            </a:pPr>
            <a:r>
              <a:rPr sz="1800" i="1" spc="-5" dirty="0">
                <a:latin typeface="Arial"/>
                <a:cs typeface="Arial"/>
              </a:rPr>
              <a:t>maining</a:t>
            </a:r>
            <a:r>
              <a:rPr sz="1800" i="1" spc="-7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mone</a:t>
            </a:r>
            <a:endParaRPr sz="18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754207" y="4386067"/>
            <a:ext cx="146113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dirty="0">
                <a:latin typeface="Arial"/>
                <a:cs typeface="Arial"/>
              </a:rPr>
              <a:t>y, we </a:t>
            </a:r>
            <a:r>
              <a:rPr sz="1800" i="1" spc="-5" dirty="0">
                <a:latin typeface="Arial"/>
                <a:cs typeface="Arial"/>
              </a:rPr>
              <a:t>could</a:t>
            </a:r>
            <a:r>
              <a:rPr sz="1800" i="1" spc="-9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bu</a:t>
            </a:r>
            <a:endParaRPr sz="18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214775" y="4386067"/>
            <a:ext cx="152463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dirty="0">
                <a:latin typeface="Arial"/>
                <a:cs typeface="Arial"/>
              </a:rPr>
              <a:t>y 2 </a:t>
            </a:r>
            <a:r>
              <a:rPr sz="1800" i="1" spc="-5" dirty="0">
                <a:latin typeface="Arial"/>
                <a:cs typeface="Arial"/>
              </a:rPr>
              <a:t>GB.</a:t>
            </a:r>
            <a:r>
              <a:rPr sz="1800" i="1" spc="-9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Howev</a:t>
            </a:r>
            <a:endParaRPr sz="18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738828" y="4386067"/>
            <a:ext cx="124523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er, since</a:t>
            </a:r>
            <a:r>
              <a:rPr sz="1800" i="1" spc="-7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the</a:t>
            </a:r>
            <a:endParaRPr sz="18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871218" y="4654291"/>
            <a:ext cx="1448435" cy="14204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2900"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maximum</a:t>
            </a:r>
            <a:endParaRPr sz="1800">
              <a:latin typeface="Arial"/>
              <a:cs typeface="Arial"/>
            </a:endParaRPr>
          </a:p>
          <a:p>
            <a:pPr marL="342900">
              <a:lnSpc>
                <a:spcPct val="100000"/>
              </a:lnSpc>
              <a:spcBef>
                <a:spcPts val="20"/>
              </a:spcBef>
            </a:pPr>
            <a:r>
              <a:rPr sz="1800" i="1" spc="-5" dirty="0">
                <a:latin typeface="Arial"/>
                <a:cs typeface="Arial"/>
              </a:rPr>
              <a:t>of 256</a:t>
            </a:r>
            <a:r>
              <a:rPr sz="1800" i="1" spc="-8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MB,</a:t>
            </a:r>
            <a:endParaRPr sz="1800">
              <a:latin typeface="Arial"/>
              <a:cs typeface="Arial"/>
            </a:endParaRPr>
          </a:p>
          <a:p>
            <a:pPr marL="342900">
              <a:lnSpc>
                <a:spcPct val="100000"/>
              </a:lnSpc>
              <a:spcBef>
                <a:spcPts val="50"/>
              </a:spcBef>
            </a:pPr>
            <a:r>
              <a:rPr sz="1800" i="1" dirty="0">
                <a:latin typeface="Arial"/>
                <a:cs typeface="Arial"/>
              </a:rPr>
              <a:t>so we</a:t>
            </a:r>
            <a:r>
              <a:rPr sz="1800" i="1" spc="-7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sho</a:t>
            </a:r>
            <a:endParaRPr sz="1800">
              <a:latin typeface="Arial"/>
              <a:cs typeface="Arial"/>
            </a:endParaRPr>
          </a:p>
          <a:p>
            <a:pPr marL="342900" marR="106045" indent="-342900">
              <a:lnSpc>
                <a:spcPct val="101099"/>
              </a:lnSpc>
              <a:spcBef>
                <a:spcPts val="625"/>
              </a:spcBef>
              <a:tabLst>
                <a:tab pos="342265" algn="l"/>
              </a:tabLst>
            </a:pPr>
            <a:r>
              <a:rPr sz="1600" spc="-245" dirty="0">
                <a:solidFill>
                  <a:srgbClr val="993300"/>
                </a:solidFill>
                <a:latin typeface="BM HANNA Air"/>
                <a:cs typeface="BM HANNA Air"/>
              </a:rPr>
              <a:t>❻	</a:t>
            </a:r>
            <a:r>
              <a:rPr sz="1800" i="1" spc="-5" dirty="0">
                <a:latin typeface="Arial"/>
                <a:cs typeface="Arial"/>
              </a:rPr>
              <a:t>While</a:t>
            </a:r>
            <a:r>
              <a:rPr sz="1800" i="1" spc="-7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this  increase</a:t>
            </a:r>
            <a:r>
              <a:rPr sz="1800" i="1" spc="-7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t</a:t>
            </a:r>
            <a:endParaRPr sz="18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204793" y="4654291"/>
            <a:ext cx="1550035" cy="14204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2865"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number of</a:t>
            </a:r>
            <a:r>
              <a:rPr sz="1800" i="1" spc="-7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app</a:t>
            </a:r>
            <a:endParaRPr sz="1800">
              <a:latin typeface="Arial"/>
              <a:cs typeface="Arial"/>
            </a:endParaRPr>
          </a:p>
          <a:p>
            <a:pPr marL="38100" marR="67945" indent="139065">
              <a:lnSpc>
                <a:spcPts val="2210"/>
              </a:lnSpc>
              <a:spcBef>
                <a:spcPts val="55"/>
              </a:spcBef>
            </a:pPr>
            <a:r>
              <a:rPr sz="1800" i="1" dirty="0">
                <a:latin typeface="Arial"/>
                <a:cs typeface="Arial"/>
              </a:rPr>
              <a:t>we </a:t>
            </a:r>
            <a:r>
              <a:rPr sz="1800" i="1" spc="-5" dirty="0">
                <a:latin typeface="Arial"/>
                <a:cs typeface="Arial"/>
              </a:rPr>
              <a:t>should</a:t>
            </a:r>
            <a:r>
              <a:rPr sz="1800" i="1" spc="-9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pr  uld spend</a:t>
            </a:r>
            <a:r>
              <a:rPr sz="1800" i="1" spc="-8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$38</a:t>
            </a:r>
            <a:endParaRPr sz="1800">
              <a:latin typeface="Arial"/>
              <a:cs typeface="Arial"/>
            </a:endParaRPr>
          </a:p>
          <a:p>
            <a:pPr indent="62865">
              <a:lnSpc>
                <a:spcPct val="101099"/>
              </a:lnSpc>
              <a:spcBef>
                <a:spcPts val="540"/>
              </a:spcBef>
            </a:pPr>
            <a:r>
              <a:rPr sz="1800" i="1" dirty="0">
                <a:latin typeface="Arial"/>
                <a:cs typeface="Arial"/>
              </a:rPr>
              <a:t>will </a:t>
            </a:r>
            <a:r>
              <a:rPr sz="1800" i="1" spc="-5" dirty="0">
                <a:latin typeface="Arial"/>
                <a:cs typeface="Arial"/>
              </a:rPr>
              <a:t>cause TLB  he TLB any</a:t>
            </a:r>
            <a:r>
              <a:rPr sz="1800" i="1" spc="-8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mo</a:t>
            </a:r>
            <a:endParaRPr sz="18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678073" y="4654291"/>
            <a:ext cx="1537335" cy="14204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3664"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ications </a:t>
            </a:r>
            <a:r>
              <a:rPr sz="1800" i="1" dirty="0">
                <a:latin typeface="Arial"/>
                <a:cs typeface="Arial"/>
              </a:rPr>
              <a:t>is</a:t>
            </a:r>
            <a:r>
              <a:rPr sz="1800" i="1" spc="-5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20</a:t>
            </a:r>
            <a:endParaRPr sz="1800">
              <a:latin typeface="Arial"/>
              <a:cs typeface="Arial"/>
            </a:endParaRPr>
          </a:p>
          <a:p>
            <a:pPr indent="-635">
              <a:lnSpc>
                <a:spcPts val="2210"/>
              </a:lnSpc>
              <a:spcBef>
                <a:spcPts val="55"/>
              </a:spcBef>
            </a:pPr>
            <a:r>
              <a:rPr sz="1800" i="1" spc="-5" dirty="0">
                <a:latin typeface="Arial"/>
                <a:cs typeface="Arial"/>
              </a:rPr>
              <a:t>ovide </a:t>
            </a:r>
            <a:r>
              <a:rPr sz="1800" i="1" dirty="0">
                <a:latin typeface="Arial"/>
                <a:cs typeface="Arial"/>
              </a:rPr>
              <a:t>5 </a:t>
            </a:r>
            <a:r>
              <a:rPr sz="1800" i="1" spc="-5" dirty="0">
                <a:latin typeface="Arial"/>
                <a:cs typeface="Arial"/>
              </a:rPr>
              <a:t>GB of  </a:t>
            </a:r>
            <a:r>
              <a:rPr sz="1800" i="1" dirty="0">
                <a:latin typeface="Arial"/>
                <a:cs typeface="Arial"/>
              </a:rPr>
              <a:t>0 </a:t>
            </a:r>
            <a:r>
              <a:rPr sz="1800" i="1" spc="-5" dirty="0">
                <a:latin typeface="Arial"/>
                <a:cs typeface="Arial"/>
              </a:rPr>
              <a:t>on 3,800</a:t>
            </a:r>
            <a:r>
              <a:rPr sz="1800" i="1" spc="-9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entr</a:t>
            </a:r>
            <a:endParaRPr sz="1800">
              <a:latin typeface="Arial"/>
              <a:cs typeface="Arial"/>
            </a:endParaRPr>
          </a:p>
          <a:p>
            <a:pPr marL="75565" marR="4445" indent="50165">
              <a:lnSpc>
                <a:spcPct val="101099"/>
              </a:lnSpc>
              <a:spcBef>
                <a:spcPts val="540"/>
              </a:spcBef>
            </a:pPr>
            <a:r>
              <a:rPr sz="1800" i="1" spc="-5" dirty="0">
                <a:latin typeface="Arial"/>
                <a:cs typeface="Arial"/>
              </a:rPr>
              <a:t>misses, </a:t>
            </a:r>
            <a:r>
              <a:rPr sz="1800" i="1" dirty="0">
                <a:latin typeface="Arial"/>
                <a:cs typeface="Arial"/>
              </a:rPr>
              <a:t>it</a:t>
            </a:r>
            <a:r>
              <a:rPr sz="1800" i="1" spc="-7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doe  re, since</a:t>
            </a:r>
            <a:r>
              <a:rPr sz="1800" i="1" spc="-3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that</a:t>
            </a:r>
            <a:endParaRPr sz="18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125995" y="4654291"/>
            <a:ext cx="1664335" cy="14204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165"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each with </a:t>
            </a:r>
            <a:r>
              <a:rPr sz="1800" i="1" dirty="0">
                <a:latin typeface="Arial"/>
                <a:cs typeface="Arial"/>
              </a:rPr>
              <a:t>a</a:t>
            </a:r>
            <a:r>
              <a:rPr sz="1800" i="1" spc="-5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wo</a:t>
            </a:r>
            <a:endParaRPr sz="1800">
              <a:latin typeface="Arial"/>
              <a:cs typeface="Arial"/>
            </a:endParaRPr>
          </a:p>
          <a:p>
            <a:pPr marL="88900" indent="-89535">
              <a:lnSpc>
                <a:spcPts val="2210"/>
              </a:lnSpc>
              <a:spcBef>
                <a:spcPts val="55"/>
              </a:spcBef>
            </a:pPr>
            <a:r>
              <a:rPr sz="1800" i="1" spc="-5" dirty="0">
                <a:latin typeface="Arial"/>
                <a:cs typeface="Arial"/>
              </a:rPr>
              <a:t>RAM ($50) to</a:t>
            </a:r>
            <a:r>
              <a:rPr sz="1800" i="1" spc="-6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av  ies.</a:t>
            </a:r>
            <a:endParaRPr sz="1800">
              <a:latin typeface="Arial"/>
              <a:cs typeface="Arial"/>
            </a:endParaRPr>
          </a:p>
          <a:p>
            <a:pPr marR="156845" indent="75565">
              <a:lnSpc>
                <a:spcPct val="101099"/>
              </a:lnSpc>
              <a:spcBef>
                <a:spcPts val="540"/>
              </a:spcBef>
            </a:pPr>
            <a:r>
              <a:rPr sz="1800" i="1" dirty="0">
                <a:latin typeface="Arial"/>
                <a:cs typeface="Arial"/>
              </a:rPr>
              <a:t>s </a:t>
            </a:r>
            <a:r>
              <a:rPr sz="1800" i="1" spc="-5" dirty="0">
                <a:latin typeface="Arial"/>
                <a:cs typeface="Arial"/>
              </a:rPr>
              <a:t>not make</a:t>
            </a:r>
            <a:r>
              <a:rPr sz="1800" i="1" spc="-90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se  </a:t>
            </a:r>
            <a:r>
              <a:rPr sz="1800" i="1" spc="-5" dirty="0">
                <a:latin typeface="Arial"/>
                <a:cs typeface="Arial"/>
              </a:rPr>
              <a:t>would require</a:t>
            </a:r>
            <a:r>
              <a:rPr sz="1800" i="1" spc="-70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t</a:t>
            </a:r>
            <a:endParaRPr sz="18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624621" y="4654291"/>
            <a:ext cx="1397635" cy="14204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3500">
              <a:lnSpc>
                <a:spcPts val="1745"/>
              </a:lnSpc>
            </a:pPr>
            <a:r>
              <a:rPr sz="1800" i="1" spc="-5" dirty="0">
                <a:latin typeface="Arial"/>
                <a:cs typeface="Arial"/>
              </a:rPr>
              <a:t>rking set</a:t>
            </a:r>
            <a:r>
              <a:rPr sz="1800" i="1" spc="-7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size</a:t>
            </a:r>
            <a:endParaRPr sz="1800">
              <a:latin typeface="Arial"/>
              <a:cs typeface="Arial"/>
            </a:endParaRPr>
          </a:p>
          <a:p>
            <a:pPr marL="165100">
              <a:lnSpc>
                <a:spcPct val="100000"/>
              </a:lnSpc>
              <a:spcBef>
                <a:spcPts val="20"/>
              </a:spcBef>
            </a:pPr>
            <a:r>
              <a:rPr sz="1800" i="1" spc="-5" dirty="0">
                <a:latin typeface="Arial"/>
                <a:cs typeface="Arial"/>
              </a:rPr>
              <a:t>oid</a:t>
            </a:r>
            <a:r>
              <a:rPr sz="1800" i="1" spc="-3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paging,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450">
              <a:latin typeface="Arial"/>
              <a:cs typeface="Arial"/>
            </a:endParaRPr>
          </a:p>
          <a:p>
            <a:pPr marR="716280" indent="-635">
              <a:lnSpc>
                <a:spcPct val="101099"/>
              </a:lnSpc>
            </a:pPr>
            <a:r>
              <a:rPr sz="1800" i="1" spc="-5" dirty="0">
                <a:latin typeface="Arial"/>
                <a:cs typeface="Arial"/>
              </a:rPr>
              <a:t>nse to  hat</a:t>
            </a:r>
            <a:r>
              <a:rPr sz="1800" i="1" spc="-100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we</a:t>
            </a:r>
            <a:endParaRPr sz="18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201418" y="6049010"/>
            <a:ext cx="6642734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2200"/>
              </a:lnSpc>
              <a:spcBef>
                <a:spcPts val="50"/>
              </a:spcBef>
            </a:pPr>
            <a:r>
              <a:rPr sz="1800" i="1" spc="-5" dirty="0">
                <a:latin typeface="Arial"/>
                <a:cs typeface="Arial"/>
              </a:rPr>
              <a:t>decrease the memory </a:t>
            </a:r>
            <a:r>
              <a:rPr sz="1800" i="1" dirty="0">
                <a:latin typeface="Arial"/>
                <a:cs typeface="Arial"/>
              </a:rPr>
              <a:t>size </a:t>
            </a:r>
            <a:r>
              <a:rPr sz="1800" i="1" spc="-5" dirty="0">
                <a:latin typeface="Arial"/>
                <a:cs typeface="Arial"/>
              </a:rPr>
              <a:t>below the requirements for the  applications; </a:t>
            </a:r>
            <a:r>
              <a:rPr sz="1800" i="1" dirty="0">
                <a:latin typeface="Arial"/>
                <a:cs typeface="Arial"/>
              </a:rPr>
              <a:t>a </a:t>
            </a:r>
            <a:r>
              <a:rPr sz="1800" i="1" spc="-5" dirty="0">
                <a:latin typeface="Arial"/>
                <a:cs typeface="Arial"/>
              </a:rPr>
              <a:t>situation that </a:t>
            </a:r>
            <a:r>
              <a:rPr sz="1800" i="1" dirty="0">
                <a:latin typeface="Arial"/>
                <a:cs typeface="Arial"/>
              </a:rPr>
              <a:t>will </a:t>
            </a:r>
            <a:r>
              <a:rPr sz="1800" i="1" spc="-5" dirty="0">
                <a:latin typeface="Arial"/>
                <a:cs typeface="Arial"/>
              </a:rPr>
              <a:t>cause the system to start</a:t>
            </a:r>
            <a:r>
              <a:rPr sz="1800" i="1" spc="1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paging.</a:t>
            </a:r>
            <a:endParaRPr sz="1800" dirty="0">
              <a:latin typeface="Arial"/>
              <a:cs typeface="Arial"/>
            </a:endParaRPr>
          </a:p>
        </p:txBody>
      </p:sp>
      <p:graphicFrame>
        <p:nvGraphicFramePr>
          <p:cNvPr id="28" name="object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509975"/>
              </p:ext>
            </p:extLst>
          </p:nvPr>
        </p:nvGraphicFramePr>
        <p:xfrm>
          <a:off x="822450" y="3112133"/>
          <a:ext cx="7350125" cy="29494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0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00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777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4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Item /</a:t>
                      </a:r>
                      <a:r>
                        <a:rPr sz="1600" spc="-1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Points</a:t>
                      </a:r>
                    </a:p>
                  </a:txBody>
                  <a:tcPr marL="0" marR="0" marT="8191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4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3</a:t>
                      </a:r>
                      <a:r>
                        <a:rPr sz="1600" spc="-1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points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191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4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sz="1600" spc="-1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points</a:t>
                      </a:r>
                    </a:p>
                  </a:txBody>
                  <a:tcPr marL="0" marR="0" marT="8191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4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sz="1600" spc="-1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point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191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4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r>
                        <a:rPr sz="1600" spc="-1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points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191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77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40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(a)</a:t>
                      </a:r>
                      <a:r>
                        <a:rPr sz="1600" spc="-1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spc="-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TLB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128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40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3,800</a:t>
                      </a:r>
                      <a:r>
                        <a:rPr sz="1600" spc="-1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entries</a:t>
                      </a:r>
                    </a:p>
                  </a:txBody>
                  <a:tcPr marL="0" marR="0" marT="8128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40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&gt;</a:t>
                      </a:r>
                      <a:r>
                        <a:rPr sz="1600" spc="-1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3,800</a:t>
                      </a:r>
                    </a:p>
                  </a:txBody>
                  <a:tcPr marL="0" marR="0" marT="8128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40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&lt;</a:t>
                      </a:r>
                      <a:r>
                        <a:rPr sz="1600" spc="-1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3,800</a:t>
                      </a:r>
                    </a:p>
                  </a:txBody>
                  <a:tcPr marL="0" marR="0" marT="8128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40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&lt;</a:t>
                      </a:r>
                      <a:r>
                        <a:rPr sz="1600" spc="-1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256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128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77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(b)</a:t>
                      </a:r>
                      <a:r>
                        <a:rPr sz="1600" spc="-1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Memory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064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r>
                        <a:rPr sz="1600" spc="-1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spc="-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GB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064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&gt; 5</a:t>
                      </a:r>
                      <a:r>
                        <a:rPr sz="1600" spc="-2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spc="-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GB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064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&lt; 5</a:t>
                      </a:r>
                      <a:r>
                        <a:rPr sz="1600" spc="-2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spc="-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GB</a:t>
                      </a:r>
                      <a:endParaRPr sz="1600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064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&lt; 2</a:t>
                      </a:r>
                      <a:r>
                        <a:rPr sz="1600" spc="-2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spc="-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GB</a:t>
                      </a:r>
                      <a:endParaRPr sz="1600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8064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613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  <a:spcBef>
                          <a:spcPts val="1140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(c)</a:t>
                      </a:r>
                      <a:r>
                        <a:rPr sz="1600" spc="-1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spc="-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Disk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  <a:spcBef>
                          <a:spcPts val="1140"/>
                        </a:spcBef>
                      </a:pP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300</a:t>
                      </a:r>
                      <a:r>
                        <a:rPr sz="1600" spc="-1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spc="-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GB</a:t>
                      </a: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90805" marR="137795" indent="-116205">
                        <a:lnSpc>
                          <a:spcPct val="99600"/>
                        </a:lnSpc>
                        <a:spcBef>
                          <a:spcPts val="55"/>
                        </a:spcBef>
                      </a:pPr>
                      <a:r>
                        <a:rPr sz="2700" i="1" baseline="-20061" dirty="0">
                          <a:solidFill>
                            <a:schemeClr val="bg2"/>
                          </a:solidFill>
                          <a:latin typeface="Arial"/>
                          <a:cs typeface="Arial"/>
                        </a:rPr>
                        <a:t>l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&gt; </a:t>
                      </a:r>
                      <a:r>
                        <a:rPr sz="1600" spc="-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300GB,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if  using extra  money for</a:t>
                      </a:r>
                      <a:r>
                        <a:rPr sz="1600" spc="-9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disk  instead of  memory or  </a:t>
                      </a:r>
                      <a:r>
                        <a:rPr sz="1600" spc="-5" dirty="0">
                          <a:solidFill>
                            <a:schemeClr val="bg2"/>
                          </a:solidFill>
                          <a:latin typeface="Times New Roman"/>
                          <a:cs typeface="Times New Roman"/>
                        </a:rPr>
                        <a:t>TLB</a:t>
                      </a:r>
                      <a:endParaRPr sz="1600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698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solidFill>
                          <a:schemeClr val="bg2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0778" y="1676400"/>
            <a:ext cx="5096621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Disk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Attachment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200" y="2133600"/>
            <a:ext cx="7157084" cy="412242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391795" indent="-342900" algn="just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Host-attached storage accessed through I/O ports talking to I/O  buses</a:t>
            </a:r>
            <a:endParaRPr sz="1800" dirty="0">
              <a:latin typeface="Arial"/>
              <a:cs typeface="Arial"/>
            </a:endParaRPr>
          </a:p>
          <a:p>
            <a:pPr marL="355600" marR="12065" indent="-342900" algn="just">
              <a:lnSpc>
                <a:spcPct val="99400"/>
              </a:lnSpc>
              <a:spcBef>
                <a:spcPts val="7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SCSI(pronounced "scuzzy”) itself </a:t>
            </a:r>
            <a:r>
              <a:rPr sz="1800" dirty="0">
                <a:latin typeface="Arial"/>
                <a:cs typeface="Arial"/>
              </a:rPr>
              <a:t>is a </a:t>
            </a:r>
            <a:r>
              <a:rPr sz="1800" spc="-5" dirty="0">
                <a:latin typeface="Arial"/>
                <a:cs typeface="Arial"/>
              </a:rPr>
              <a:t>bus, up to 16 devices on one  cable, </a:t>
            </a:r>
            <a:r>
              <a:rPr sz="1800" b="1" spc="-5" dirty="0">
                <a:latin typeface="Arial"/>
                <a:cs typeface="Arial"/>
              </a:rPr>
              <a:t>SCSI initiator </a:t>
            </a:r>
            <a:r>
              <a:rPr sz="1800" spc="-5" dirty="0">
                <a:latin typeface="Arial"/>
                <a:cs typeface="Arial"/>
              </a:rPr>
              <a:t>requests operation and </a:t>
            </a:r>
            <a:r>
              <a:rPr sz="1800" b="1" spc="-5" dirty="0">
                <a:latin typeface="Arial"/>
                <a:cs typeface="Arial"/>
              </a:rPr>
              <a:t>SCSI targets </a:t>
            </a:r>
            <a:r>
              <a:rPr sz="1800" spc="-5" dirty="0">
                <a:latin typeface="Arial"/>
                <a:cs typeface="Arial"/>
              </a:rPr>
              <a:t>perform  tasks</a:t>
            </a:r>
            <a:endParaRPr sz="1800" dirty="0">
              <a:latin typeface="Arial"/>
              <a:cs typeface="Arial"/>
            </a:endParaRPr>
          </a:p>
          <a:p>
            <a:pPr marL="755650" marR="220345" lvl="1" indent="-285750" algn="just">
              <a:lnSpc>
                <a:spcPts val="2110"/>
              </a:lnSpc>
              <a:spcBef>
                <a:spcPts val="85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Each target can have up to </a:t>
            </a:r>
            <a:r>
              <a:rPr sz="1800" dirty="0">
                <a:latin typeface="Arial"/>
                <a:cs typeface="Arial"/>
              </a:rPr>
              <a:t>8 </a:t>
            </a:r>
            <a:r>
              <a:rPr sz="1800" b="1" dirty="0">
                <a:latin typeface="Arial"/>
                <a:cs typeface="Arial"/>
              </a:rPr>
              <a:t>logical </a:t>
            </a:r>
            <a:r>
              <a:rPr sz="1800" b="1" spc="-5" dirty="0">
                <a:latin typeface="Arial"/>
                <a:cs typeface="Arial"/>
              </a:rPr>
              <a:t>units </a:t>
            </a:r>
            <a:r>
              <a:rPr sz="1800" spc="-5" dirty="0">
                <a:latin typeface="Arial"/>
                <a:cs typeface="Arial"/>
              </a:rPr>
              <a:t>(disks attached to  device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controller</a:t>
            </a:r>
            <a:endParaRPr sz="1800" dirty="0">
              <a:latin typeface="Arial"/>
              <a:cs typeface="Arial"/>
            </a:endParaRPr>
          </a:p>
          <a:p>
            <a:pPr marL="355600" indent="-342900" algn="just">
              <a:lnSpc>
                <a:spcPct val="100000"/>
              </a:lnSpc>
              <a:spcBef>
                <a:spcPts val="66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Fibre Channel </a:t>
            </a:r>
            <a:r>
              <a:rPr sz="1800" dirty="0">
                <a:latin typeface="Arial"/>
                <a:cs typeface="Arial"/>
              </a:rPr>
              <a:t>(FC) is </a:t>
            </a:r>
            <a:r>
              <a:rPr sz="1800" spc="-5" dirty="0">
                <a:latin typeface="Arial"/>
                <a:cs typeface="Arial"/>
              </a:rPr>
              <a:t>high-speed serial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architecture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Commonly running at 2-, 4-, 8- and 16-gigabit per second</a:t>
            </a:r>
            <a:r>
              <a:rPr sz="1800" spc="3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rates</a:t>
            </a:r>
            <a:endParaRPr sz="1800" dirty="0">
              <a:latin typeface="Arial"/>
              <a:cs typeface="Arial"/>
            </a:endParaRPr>
          </a:p>
          <a:p>
            <a:pPr marL="755650" marR="5080" lvl="1" indent="-285750">
              <a:lnSpc>
                <a:spcPct val="99400"/>
              </a:lnSpc>
              <a:spcBef>
                <a:spcPts val="76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Can be switched fabric with 24-bit address space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the basis of  </a:t>
            </a:r>
            <a:r>
              <a:rPr sz="1800" b="1" spc="-5" dirty="0">
                <a:latin typeface="Arial"/>
                <a:cs typeface="Arial"/>
              </a:rPr>
              <a:t>storage area networks </a:t>
            </a:r>
            <a:r>
              <a:rPr sz="1800" spc="-5" dirty="0">
                <a:latin typeface="Arial"/>
                <a:cs typeface="Arial"/>
              </a:rPr>
              <a:t>(</a:t>
            </a:r>
            <a:r>
              <a:rPr sz="1800" b="1" spc="-5" dirty="0">
                <a:latin typeface="Arial"/>
                <a:cs typeface="Arial"/>
              </a:rPr>
              <a:t>SAN</a:t>
            </a:r>
            <a:r>
              <a:rPr sz="1800" spc="-5" dirty="0">
                <a:latin typeface="Arial"/>
                <a:cs typeface="Arial"/>
              </a:rPr>
              <a:t>s)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which many hosts attach to  many storage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units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Can be </a:t>
            </a:r>
            <a:r>
              <a:rPr sz="1800" b="1" spc="-5" dirty="0">
                <a:latin typeface="Arial"/>
                <a:cs typeface="Arial"/>
              </a:rPr>
              <a:t>arbitrated loop </a:t>
            </a:r>
            <a:r>
              <a:rPr sz="1800" dirty="0">
                <a:latin typeface="Arial"/>
                <a:cs typeface="Arial"/>
              </a:rPr>
              <a:t>(</a:t>
            </a:r>
            <a:r>
              <a:rPr sz="1800" b="1" dirty="0">
                <a:latin typeface="Arial"/>
                <a:cs typeface="Arial"/>
              </a:rPr>
              <a:t>FC-AL</a:t>
            </a:r>
            <a:r>
              <a:rPr sz="1800" dirty="0">
                <a:latin typeface="Arial"/>
                <a:cs typeface="Arial"/>
              </a:rPr>
              <a:t>) </a:t>
            </a:r>
            <a:r>
              <a:rPr sz="1800" spc="-5" dirty="0">
                <a:latin typeface="Arial"/>
                <a:cs typeface="Arial"/>
              </a:rPr>
              <a:t>of 126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devices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/>
          <p:cNvSpPr/>
          <p:nvPr/>
        </p:nvSpPr>
        <p:spPr>
          <a:xfrm>
            <a:off x="724180" y="2362200"/>
            <a:ext cx="4866713" cy="42125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5"/>
          <p:cNvSpPr/>
          <p:nvPr/>
        </p:nvSpPr>
        <p:spPr>
          <a:xfrm>
            <a:off x="5799961" y="4191004"/>
            <a:ext cx="3115439" cy="23837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8"/>
          <p:cNvSpPr txBox="1">
            <a:spLocks noGrp="1"/>
          </p:cNvSpPr>
          <p:nvPr>
            <p:ph type="title"/>
          </p:nvPr>
        </p:nvSpPr>
        <p:spPr>
          <a:xfrm>
            <a:off x="724181" y="1676400"/>
            <a:ext cx="4914619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SCSI</a:t>
            </a:r>
            <a:r>
              <a:rPr sz="3200" spc="-9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Interface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0" name="object 9"/>
          <p:cNvSpPr/>
          <p:nvPr/>
        </p:nvSpPr>
        <p:spPr>
          <a:xfrm>
            <a:off x="5799961" y="2133398"/>
            <a:ext cx="3001779" cy="20348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559596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029200" y="2293937"/>
            <a:ext cx="3848100" cy="3594100"/>
            <a:chOff x="5098453" y="2142430"/>
            <a:chExt cx="3848100" cy="3594100"/>
          </a:xfrm>
        </p:grpSpPr>
        <p:sp>
          <p:nvSpPr>
            <p:cNvPr id="3" name="object 3"/>
            <p:cNvSpPr/>
            <p:nvPr/>
          </p:nvSpPr>
          <p:spPr>
            <a:xfrm>
              <a:off x="5164137" y="4206875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098453" y="2142430"/>
              <a:ext cx="3848100" cy="35941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741788" y="1752600"/>
            <a:ext cx="44132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Fibre</a:t>
            </a:r>
            <a:r>
              <a:rPr sz="3200" spc="-8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Channel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57200" y="2535237"/>
            <a:ext cx="4241800" cy="31115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65719" y="4191000"/>
            <a:ext cx="5962396" cy="2362805"/>
            <a:chOff x="1198562" y="3422650"/>
            <a:chExt cx="6628130" cy="3228975"/>
          </a:xfrm>
        </p:grpSpPr>
        <p:sp>
          <p:nvSpPr>
            <p:cNvPr id="3" name="object 3"/>
            <p:cNvSpPr/>
            <p:nvPr/>
          </p:nvSpPr>
          <p:spPr>
            <a:xfrm>
              <a:off x="5164137" y="4206874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87462" y="3460749"/>
              <a:ext cx="6472237" cy="263683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68412" y="3441700"/>
              <a:ext cx="6510655" cy="2675255"/>
            </a:xfrm>
            <a:custGeom>
              <a:avLst/>
              <a:gdLst/>
              <a:ahLst/>
              <a:cxnLst/>
              <a:rect l="l" t="t" r="r" b="b"/>
              <a:pathLst>
                <a:path w="6510655" h="2675254">
                  <a:moveTo>
                    <a:pt x="0" y="0"/>
                  </a:moveTo>
                  <a:lnTo>
                    <a:pt x="6510343" y="0"/>
                  </a:lnTo>
                  <a:lnTo>
                    <a:pt x="6510343" y="2674941"/>
                  </a:lnTo>
                  <a:lnTo>
                    <a:pt x="0" y="2674941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203325" y="5908671"/>
              <a:ext cx="6618605" cy="738505"/>
            </a:xfrm>
            <a:custGeom>
              <a:avLst/>
              <a:gdLst/>
              <a:ahLst/>
              <a:cxnLst/>
              <a:rect l="l" t="t" r="r" b="b"/>
              <a:pathLst>
                <a:path w="6618605" h="738504">
                  <a:moveTo>
                    <a:pt x="2220798" y="0"/>
                  </a:moveTo>
                  <a:lnTo>
                    <a:pt x="1103045" y="317491"/>
                  </a:lnTo>
                  <a:lnTo>
                    <a:pt x="0" y="317491"/>
                  </a:lnTo>
                  <a:lnTo>
                    <a:pt x="0" y="738192"/>
                  </a:lnTo>
                  <a:lnTo>
                    <a:pt x="6618287" y="738192"/>
                  </a:lnTo>
                  <a:lnTo>
                    <a:pt x="6618287" y="317491"/>
                  </a:lnTo>
                  <a:lnTo>
                    <a:pt x="2757614" y="317491"/>
                  </a:lnTo>
                  <a:lnTo>
                    <a:pt x="2220798" y="0"/>
                  </a:lnTo>
                  <a:close/>
                </a:path>
              </a:pathLst>
            </a:custGeom>
            <a:solidFill>
              <a:srgbClr val="FF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203325" y="5908671"/>
              <a:ext cx="6618605" cy="738505"/>
            </a:xfrm>
            <a:custGeom>
              <a:avLst/>
              <a:gdLst/>
              <a:ahLst/>
              <a:cxnLst/>
              <a:rect l="l" t="t" r="r" b="b"/>
              <a:pathLst>
                <a:path w="6618605" h="738504">
                  <a:moveTo>
                    <a:pt x="0" y="317491"/>
                  </a:moveTo>
                  <a:lnTo>
                    <a:pt x="0" y="738192"/>
                  </a:lnTo>
                  <a:lnTo>
                    <a:pt x="6618293" y="738192"/>
                  </a:lnTo>
                  <a:lnTo>
                    <a:pt x="6618293" y="317491"/>
                  </a:lnTo>
                  <a:lnTo>
                    <a:pt x="2757621" y="317491"/>
                  </a:lnTo>
                  <a:lnTo>
                    <a:pt x="2220801" y="0"/>
                  </a:lnTo>
                  <a:lnTo>
                    <a:pt x="1103050" y="317491"/>
                  </a:lnTo>
                  <a:lnTo>
                    <a:pt x="0" y="317491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742028" y="1657534"/>
            <a:ext cx="6599238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chemeClr val="tx1"/>
                </a:solidFill>
              </a:rPr>
              <a:t>Network-Attached</a:t>
            </a:r>
            <a:r>
              <a:rPr spc="-70" dirty="0">
                <a:solidFill>
                  <a:schemeClr val="tx1"/>
                </a:solidFill>
              </a:rPr>
              <a:t> </a:t>
            </a:r>
            <a:r>
              <a:rPr spc="-5" dirty="0">
                <a:solidFill>
                  <a:schemeClr val="tx1"/>
                </a:solidFill>
              </a:rPr>
              <a:t>Storage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90600" y="2101245"/>
            <a:ext cx="7112634" cy="193675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81280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Network-attached storage (</a:t>
            </a:r>
            <a:r>
              <a:rPr sz="1800" b="1" spc="-5" dirty="0">
                <a:latin typeface="Arial"/>
                <a:cs typeface="Arial"/>
              </a:rPr>
              <a:t>NAS</a:t>
            </a:r>
            <a:r>
              <a:rPr sz="1800" spc="-5" dirty="0">
                <a:latin typeface="Arial"/>
                <a:cs typeface="Arial"/>
              </a:rPr>
              <a:t>)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storage made available over </a:t>
            </a:r>
            <a:r>
              <a:rPr sz="1800" dirty="0">
                <a:latin typeface="Arial"/>
                <a:cs typeface="Arial"/>
              </a:rPr>
              <a:t>a  </a:t>
            </a:r>
            <a:r>
              <a:rPr sz="1800" spc="-5" dirty="0">
                <a:latin typeface="Arial"/>
                <a:cs typeface="Arial"/>
              </a:rPr>
              <a:t>network rather than over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local connection (such as </a:t>
            </a:r>
            <a:r>
              <a:rPr sz="1800" dirty="0">
                <a:latin typeface="Arial"/>
                <a:cs typeface="Arial"/>
              </a:rPr>
              <a:t>a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bus)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8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NFS </a:t>
            </a:r>
            <a:r>
              <a:rPr sz="1800" spc="-5" dirty="0">
                <a:latin typeface="Arial"/>
                <a:cs typeface="Arial"/>
              </a:rPr>
              <a:t>and CIFS are common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protocols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ct val="101099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Implemented </a:t>
            </a:r>
            <a:r>
              <a:rPr sz="1800" dirty="0">
                <a:latin typeface="Arial"/>
                <a:cs typeface="Arial"/>
              </a:rPr>
              <a:t>via </a:t>
            </a:r>
            <a:r>
              <a:rPr sz="1800" spc="-5" dirty="0">
                <a:latin typeface="Arial"/>
                <a:cs typeface="Arial"/>
              </a:rPr>
              <a:t>remote procedure calls (RPCs) between host and  storage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New iSCSI protocol uses IP network to carry the SCSI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protocol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90800" y="3276600"/>
            <a:ext cx="3505200" cy="3200400"/>
            <a:chOff x="2448344" y="2291791"/>
            <a:chExt cx="4106545" cy="4114165"/>
          </a:xfrm>
        </p:grpSpPr>
        <p:sp>
          <p:nvSpPr>
            <p:cNvPr id="3" name="object 3"/>
            <p:cNvSpPr/>
            <p:nvPr/>
          </p:nvSpPr>
          <p:spPr>
            <a:xfrm>
              <a:off x="5164137" y="4206875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448344" y="2291791"/>
              <a:ext cx="4106024" cy="411366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62000" y="1715515"/>
            <a:ext cx="60960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Storage </a:t>
            </a:r>
            <a:r>
              <a:rPr sz="3200" dirty="0">
                <a:solidFill>
                  <a:schemeClr val="tx1"/>
                </a:solidFill>
              </a:rPr>
              <a:t>Area</a:t>
            </a:r>
            <a:r>
              <a:rPr sz="3200" spc="-8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Network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62000" y="2228595"/>
            <a:ext cx="6528434" cy="934085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5080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Common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large storage environments (and becoming more  common)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8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Multiple hosts attached to multiple storage arrays </a:t>
            </a:r>
            <a:r>
              <a:rPr sz="1800" dirty="0">
                <a:latin typeface="Arial"/>
                <a:cs typeface="Arial"/>
              </a:rPr>
              <a:t>-</a:t>
            </a:r>
            <a:r>
              <a:rPr sz="1800" spc="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flexible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4"/>
          <p:cNvSpPr/>
          <p:nvPr/>
        </p:nvSpPr>
        <p:spPr>
          <a:xfrm>
            <a:off x="1600200" y="2590800"/>
            <a:ext cx="5943600" cy="3428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7"/>
          <p:cNvSpPr txBox="1">
            <a:spLocks noGrp="1"/>
          </p:cNvSpPr>
          <p:nvPr>
            <p:ph type="title"/>
          </p:nvPr>
        </p:nvSpPr>
        <p:spPr>
          <a:xfrm>
            <a:off x="734568" y="1905000"/>
            <a:ext cx="6809232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Storage </a:t>
            </a:r>
            <a:r>
              <a:rPr sz="3200" dirty="0">
                <a:solidFill>
                  <a:schemeClr val="tx1"/>
                </a:solidFill>
              </a:rPr>
              <a:t>Area</a:t>
            </a:r>
            <a:r>
              <a:rPr sz="3200" spc="-8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Network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422033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14233" y="1752600"/>
            <a:ext cx="5991367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chemeClr val="tx1"/>
                </a:solidFill>
              </a:rPr>
              <a:t>Accessing </a:t>
            </a:r>
            <a:r>
              <a:rPr sz="3000" dirty="0">
                <a:solidFill>
                  <a:schemeClr val="tx1"/>
                </a:solidFill>
              </a:rPr>
              <a:t>a </a:t>
            </a:r>
            <a:r>
              <a:rPr sz="3000" spc="-5" dirty="0">
                <a:solidFill>
                  <a:schemeClr val="tx1"/>
                </a:solidFill>
              </a:rPr>
              <a:t>Disk</a:t>
            </a:r>
            <a:r>
              <a:rPr sz="3000" spc="-90" dirty="0">
                <a:solidFill>
                  <a:schemeClr val="tx1"/>
                </a:solidFill>
              </a:rPr>
              <a:t> </a:t>
            </a:r>
            <a:r>
              <a:rPr sz="3000" spc="-5" dirty="0">
                <a:solidFill>
                  <a:schemeClr val="tx1"/>
                </a:solidFill>
              </a:rPr>
              <a:t>Page</a:t>
            </a:r>
            <a:endParaRPr sz="30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5800" y="2133600"/>
            <a:ext cx="7573009" cy="3838575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Time </a:t>
            </a:r>
            <a:r>
              <a:rPr sz="1800" spc="-5" dirty="0">
                <a:latin typeface="Arial"/>
                <a:cs typeface="Arial"/>
              </a:rPr>
              <a:t>to access (read/write)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disk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block: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5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solidFill>
                  <a:srgbClr val="FF3300"/>
                </a:solidFill>
                <a:latin typeface="Arial"/>
                <a:cs typeface="Arial"/>
              </a:rPr>
              <a:t>seek time </a:t>
            </a:r>
            <a:r>
              <a:rPr sz="1800" spc="-5" dirty="0">
                <a:latin typeface="Arial"/>
                <a:cs typeface="Arial"/>
              </a:rPr>
              <a:t>(</a:t>
            </a:r>
            <a:r>
              <a:rPr sz="1600" spc="-5" dirty="0">
                <a:latin typeface="Arial"/>
                <a:cs typeface="Arial"/>
              </a:rPr>
              <a:t>moving arms </a:t>
            </a:r>
            <a:r>
              <a:rPr sz="1600" dirty="0">
                <a:latin typeface="Arial"/>
                <a:cs typeface="Arial"/>
              </a:rPr>
              <a:t>to </a:t>
            </a:r>
            <a:r>
              <a:rPr sz="1600" spc="-5" dirty="0">
                <a:latin typeface="Arial"/>
                <a:cs typeface="Arial"/>
              </a:rPr>
              <a:t>position disk head on</a:t>
            </a:r>
            <a:r>
              <a:rPr sz="1600" spc="4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track</a:t>
            </a:r>
            <a:r>
              <a:rPr sz="1800" spc="-5" dirty="0">
                <a:latin typeface="Arial"/>
                <a:cs typeface="Arial"/>
              </a:rPr>
              <a:t>)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solidFill>
                  <a:srgbClr val="FF3300"/>
                </a:solidFill>
                <a:latin typeface="Arial"/>
                <a:cs typeface="Arial"/>
              </a:rPr>
              <a:t>rotational delay </a:t>
            </a:r>
            <a:r>
              <a:rPr sz="1800" spc="-5" dirty="0">
                <a:latin typeface="Arial"/>
                <a:cs typeface="Arial"/>
              </a:rPr>
              <a:t>(</a:t>
            </a:r>
            <a:r>
              <a:rPr sz="1600" spc="-5" dirty="0">
                <a:latin typeface="Arial"/>
                <a:cs typeface="Arial"/>
              </a:rPr>
              <a:t>waiting </a:t>
            </a:r>
            <a:r>
              <a:rPr sz="1600" dirty="0">
                <a:latin typeface="Arial"/>
                <a:cs typeface="Arial"/>
              </a:rPr>
              <a:t>for </a:t>
            </a:r>
            <a:r>
              <a:rPr sz="1600" spc="-5" dirty="0">
                <a:latin typeface="Arial"/>
                <a:cs typeface="Arial"/>
              </a:rPr>
              <a:t>block </a:t>
            </a:r>
            <a:r>
              <a:rPr sz="1600" dirty="0">
                <a:latin typeface="Arial"/>
                <a:cs typeface="Arial"/>
              </a:rPr>
              <a:t>to rotate </a:t>
            </a:r>
            <a:r>
              <a:rPr sz="1600" spc="-5" dirty="0">
                <a:latin typeface="Arial"/>
                <a:cs typeface="Arial"/>
              </a:rPr>
              <a:t>under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head</a:t>
            </a:r>
            <a:r>
              <a:rPr sz="1800" spc="-5" dirty="0">
                <a:latin typeface="Arial"/>
                <a:cs typeface="Arial"/>
              </a:rPr>
              <a:t>)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solidFill>
                  <a:srgbClr val="FF3300"/>
                </a:solidFill>
                <a:latin typeface="Arial"/>
                <a:cs typeface="Arial"/>
              </a:rPr>
              <a:t>transfer time </a:t>
            </a:r>
            <a:r>
              <a:rPr sz="1800" spc="-5" dirty="0">
                <a:latin typeface="Arial"/>
                <a:cs typeface="Arial"/>
              </a:rPr>
              <a:t>(</a:t>
            </a:r>
            <a:r>
              <a:rPr sz="1600" spc="-5" dirty="0">
                <a:latin typeface="Arial"/>
                <a:cs typeface="Arial"/>
              </a:rPr>
              <a:t>actually moving data </a:t>
            </a:r>
            <a:r>
              <a:rPr sz="1600" dirty="0">
                <a:latin typeface="Arial"/>
                <a:cs typeface="Arial"/>
              </a:rPr>
              <a:t>to/from </a:t>
            </a:r>
            <a:r>
              <a:rPr sz="1600" spc="-5" dirty="0">
                <a:latin typeface="Arial"/>
                <a:cs typeface="Arial"/>
              </a:rPr>
              <a:t>disk</a:t>
            </a:r>
            <a:r>
              <a:rPr sz="1600" spc="5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surface</a:t>
            </a:r>
            <a:r>
              <a:rPr sz="1800" spc="-5" dirty="0">
                <a:latin typeface="Arial"/>
                <a:cs typeface="Arial"/>
              </a:rPr>
              <a:t>)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Seek time and rotational delay dominate.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Seek time varies from about </a:t>
            </a:r>
            <a:r>
              <a:rPr sz="1800" dirty="0">
                <a:latin typeface="Arial"/>
                <a:cs typeface="Arial"/>
              </a:rPr>
              <a:t>1 </a:t>
            </a:r>
            <a:r>
              <a:rPr sz="1800" spc="-5" dirty="0">
                <a:latin typeface="Arial"/>
                <a:cs typeface="Arial"/>
              </a:rPr>
              <a:t>to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20msec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5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Rotational delay varies from </a:t>
            </a:r>
            <a:r>
              <a:rPr sz="1800" dirty="0">
                <a:latin typeface="Arial"/>
                <a:cs typeface="Arial"/>
              </a:rPr>
              <a:t>0 </a:t>
            </a:r>
            <a:r>
              <a:rPr sz="1800" spc="-5" dirty="0">
                <a:latin typeface="Arial"/>
                <a:cs typeface="Arial"/>
              </a:rPr>
              <a:t>to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10msec</a:t>
            </a:r>
            <a:endParaRPr sz="1800" dirty="0">
              <a:latin typeface="Arial"/>
              <a:cs typeface="Arial"/>
            </a:endParaRPr>
          </a:p>
          <a:p>
            <a:pPr marL="755650" marR="5080" lvl="1" indent="-285750">
              <a:lnSpc>
                <a:spcPts val="2090"/>
              </a:lnSpc>
              <a:spcBef>
                <a:spcPts val="869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As of 2010,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typical 7200 RPM desktop </a:t>
            </a:r>
            <a:r>
              <a:rPr sz="1800" dirty="0">
                <a:latin typeface="Arial"/>
                <a:cs typeface="Arial"/>
              </a:rPr>
              <a:t>HDD </a:t>
            </a:r>
            <a:r>
              <a:rPr sz="1800" spc="-5" dirty="0">
                <a:latin typeface="Arial"/>
                <a:cs typeface="Arial"/>
              </a:rPr>
              <a:t>has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"disk-to-buffer"  data transfer rate up to 1030 Mbit/s</a:t>
            </a:r>
            <a:endParaRPr sz="1800" dirty="0">
              <a:latin typeface="Arial"/>
              <a:cs typeface="Arial"/>
            </a:endParaRPr>
          </a:p>
          <a:p>
            <a:pPr marL="755650" marR="242570" lvl="1" indent="-285750">
              <a:lnSpc>
                <a:spcPct val="102200"/>
              </a:lnSpc>
              <a:spcBef>
                <a:spcPts val="63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Key to lower I/O cost: </a:t>
            </a:r>
            <a:r>
              <a:rPr sz="1800" spc="-5" dirty="0">
                <a:solidFill>
                  <a:srgbClr val="CF0E30"/>
                </a:solidFill>
                <a:latin typeface="Arial"/>
                <a:cs typeface="Arial"/>
              </a:rPr>
              <a:t>reduce seek/rotation delays! </a:t>
            </a:r>
            <a:r>
              <a:rPr sz="1800" spc="-5" dirty="0">
                <a:latin typeface="Arial"/>
                <a:cs typeface="Arial"/>
              </a:rPr>
              <a:t>Hardware </a:t>
            </a:r>
            <a:r>
              <a:rPr sz="1800" dirty="0">
                <a:latin typeface="Arial"/>
                <a:cs typeface="Arial"/>
              </a:rPr>
              <a:t>vs.  </a:t>
            </a:r>
            <a:r>
              <a:rPr sz="1800" spc="-5" dirty="0">
                <a:latin typeface="Arial"/>
                <a:cs typeface="Arial"/>
              </a:rPr>
              <a:t>software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solutions?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25690" y="1752600"/>
            <a:ext cx="542271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Disk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Scheduling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200" y="2278380"/>
            <a:ext cx="7353934" cy="41224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55600" marR="68580" indent="-342900">
              <a:lnSpc>
                <a:spcPct val="99400"/>
              </a:lnSpc>
              <a:spcBef>
                <a:spcPts val="11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operating system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responsible for using hardware efficiently </a:t>
            </a:r>
            <a:r>
              <a:rPr sz="1800" dirty="0">
                <a:latin typeface="Arial"/>
                <a:cs typeface="Arial"/>
              </a:rPr>
              <a:t>—  </a:t>
            </a:r>
            <a:r>
              <a:rPr sz="1800" spc="-5" dirty="0">
                <a:latin typeface="Arial"/>
                <a:cs typeface="Arial"/>
              </a:rPr>
              <a:t>for the disk drives, this means having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fast access time and disk  bandwidth.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Access time has two major components</a:t>
            </a:r>
            <a:endParaRPr sz="1800" dirty="0">
              <a:latin typeface="Arial"/>
              <a:cs typeface="Arial"/>
            </a:endParaRPr>
          </a:p>
          <a:p>
            <a:pPr marL="755650" marR="316230" lvl="1" indent="-285750">
              <a:lnSpc>
                <a:spcPct val="102200"/>
              </a:lnSpc>
              <a:spcBef>
                <a:spcPts val="67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latin typeface="Arial"/>
                <a:cs typeface="Arial"/>
              </a:rPr>
              <a:t>Seek time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the time for the disk are to move the heads to the  cylinder containing the desired sector.</a:t>
            </a:r>
            <a:endParaRPr sz="1800" dirty="0">
              <a:latin typeface="Arial"/>
              <a:cs typeface="Arial"/>
            </a:endParaRPr>
          </a:p>
          <a:p>
            <a:pPr marL="755650" marR="417830" lvl="1" indent="-285750">
              <a:lnSpc>
                <a:spcPct val="101099"/>
              </a:lnSpc>
              <a:spcBef>
                <a:spcPts val="62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latin typeface="Arial"/>
                <a:cs typeface="Arial"/>
              </a:rPr>
              <a:t>Rotational latency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the additional time waiting for the disk to  rotate the desired sector to the disk head.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Minimize seek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time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Metric: </a:t>
            </a:r>
            <a:r>
              <a:rPr sz="1800" spc="-5" dirty="0">
                <a:latin typeface="Arial"/>
                <a:cs typeface="Arial"/>
              </a:rPr>
              <a:t>Seek time </a:t>
            </a:r>
            <a:r>
              <a:rPr sz="1800" spc="380" dirty="0">
                <a:latin typeface="Trebuchet MS"/>
                <a:cs typeface="Trebuchet MS"/>
              </a:rPr>
              <a:t>≈</a:t>
            </a:r>
            <a:r>
              <a:rPr sz="1800" spc="-100" dirty="0">
                <a:latin typeface="Trebuchet MS"/>
                <a:cs typeface="Trebuchet MS"/>
              </a:rPr>
              <a:t> </a:t>
            </a:r>
            <a:r>
              <a:rPr sz="1800" spc="-5" dirty="0">
                <a:latin typeface="Arial"/>
                <a:cs typeface="Arial"/>
              </a:rPr>
              <a:t>seek distance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ct val="99400"/>
              </a:lnSpc>
              <a:spcBef>
                <a:spcPts val="75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Disk </a:t>
            </a:r>
            <a:r>
              <a:rPr sz="1800" spc="-5" dirty="0">
                <a:latin typeface="Arial"/>
                <a:cs typeface="Arial"/>
              </a:rPr>
              <a:t>bandwidth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the total number of bytes transferred, divided by  the total time between the first request for service and the completion  of the last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transfer.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10640" y="1849120"/>
            <a:ext cx="703796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Disk Scheduling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(Cont.)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10640" y="2362200"/>
            <a:ext cx="6464935" cy="229362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5080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Several algorithms exist to schedule the servicing of disk I/O  requests.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8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We </a:t>
            </a:r>
            <a:r>
              <a:rPr sz="1800" spc="-5" dirty="0">
                <a:latin typeface="Arial"/>
                <a:cs typeface="Arial"/>
              </a:rPr>
              <a:t>illustrate them with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request queue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(0-199).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450" dirty="0">
              <a:latin typeface="Arial"/>
              <a:cs typeface="Arial"/>
            </a:endParaRPr>
          </a:p>
          <a:p>
            <a:pPr marL="264160" algn="ctr">
              <a:lnSpc>
                <a:spcPct val="100000"/>
              </a:lnSpc>
            </a:pPr>
            <a:r>
              <a:rPr sz="1800" spc="-5" dirty="0">
                <a:latin typeface="Arial"/>
                <a:cs typeface="Arial"/>
              </a:rPr>
              <a:t>98, 183, 37, 122, 14, 124, 65,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67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800" dirty="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  <a:spcBef>
                <a:spcPts val="1480"/>
              </a:spcBef>
            </a:pPr>
            <a:r>
              <a:rPr sz="1800" spc="-5" dirty="0">
                <a:latin typeface="Arial"/>
                <a:cs typeface="Arial"/>
              </a:rPr>
              <a:t>Current head pointer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53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619ED-FAD6-4236-91B6-3B71F1F43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237" y="3531870"/>
            <a:ext cx="5401456" cy="882968"/>
          </a:xfrm>
        </p:spPr>
        <p:txBody>
          <a:bodyPr/>
          <a:lstStyle/>
          <a:p>
            <a:r>
              <a:rPr lang="fi-FI" dirty="0"/>
              <a:t>Operating SYSTEMS </a:t>
            </a:r>
            <a:r>
              <a:rPr lang="fi-FI" dirty="0" err="1"/>
              <a:t>aND</a:t>
            </a:r>
            <a:r>
              <a:rPr lang="fi-FI" dirty="0"/>
              <a:t> </a:t>
            </a:r>
            <a:br>
              <a:rPr lang="fi-FI" dirty="0"/>
            </a:br>
            <a:r>
              <a:rPr lang="fi-FI" dirty="0"/>
              <a:t>Systems Programming 	</a:t>
            </a:r>
            <a:br>
              <a:rPr lang="fi-FI" dirty="0"/>
            </a:br>
            <a:r>
              <a:rPr lang="fi-FI" dirty="0"/>
              <a:t>(CT30A3370) 6 </a:t>
            </a:r>
            <a:r>
              <a:rPr lang="fi-FI" dirty="0" err="1"/>
              <a:t>credits</a:t>
            </a:r>
            <a:endParaRPr lang="fi-FI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BACED6-D5F4-43F9-A777-649BFAAC5C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i-FI" dirty="0"/>
              <a:t>Venkata Marella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0B77C8-E314-43E5-8166-0C59520D9B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44291" y="3465512"/>
            <a:ext cx="4852402" cy="132717"/>
          </a:xfrm>
        </p:spPr>
        <p:txBody>
          <a:bodyPr/>
          <a:lstStyle/>
          <a:p>
            <a:r>
              <a:rPr lang="en-US" dirty="0"/>
              <a:t>January</a:t>
            </a:r>
            <a:r>
              <a:rPr lang="fi-FI" dirty="0"/>
              <a:t> 17, 2023</a:t>
            </a:r>
          </a:p>
          <a:p>
            <a:endParaRPr lang="fi-FI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682F081-20AC-412E-B296-B4E0D90583A9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11930838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321752" y="2743200"/>
            <a:ext cx="5913438" cy="3595688"/>
            <a:chOff x="1096962" y="1890712"/>
            <a:chExt cx="6910705" cy="4592955"/>
          </a:xfrm>
        </p:grpSpPr>
        <p:sp>
          <p:nvSpPr>
            <p:cNvPr id="3" name="object 3"/>
            <p:cNvSpPr/>
            <p:nvPr/>
          </p:nvSpPr>
          <p:spPr>
            <a:xfrm>
              <a:off x="1135062" y="1928812"/>
              <a:ext cx="6834187" cy="451643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16012" y="1909762"/>
              <a:ext cx="6872605" cy="4554855"/>
            </a:xfrm>
            <a:custGeom>
              <a:avLst/>
              <a:gdLst/>
              <a:ahLst/>
              <a:cxnLst/>
              <a:rect l="l" t="t" r="r" b="b"/>
              <a:pathLst>
                <a:path w="6872605" h="4554855">
                  <a:moveTo>
                    <a:pt x="0" y="0"/>
                  </a:moveTo>
                  <a:lnTo>
                    <a:pt x="6872293" y="0"/>
                  </a:lnTo>
                  <a:lnTo>
                    <a:pt x="6872293" y="4554542"/>
                  </a:lnTo>
                  <a:lnTo>
                    <a:pt x="0" y="455454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795445" y="1775490"/>
            <a:ext cx="108521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5" dirty="0">
                <a:latin typeface="Arial"/>
                <a:cs typeface="Arial"/>
              </a:rPr>
              <a:t>F</a:t>
            </a:r>
            <a:r>
              <a:rPr sz="3200" b="1" dirty="0">
                <a:latin typeface="Arial"/>
                <a:cs typeface="Arial"/>
              </a:rPr>
              <a:t>C</a:t>
            </a:r>
            <a:r>
              <a:rPr sz="3200" b="1" spc="-5" dirty="0">
                <a:latin typeface="Arial"/>
                <a:cs typeface="Arial"/>
              </a:rPr>
              <a:t>FS</a:t>
            </a:r>
            <a:endParaRPr sz="32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13177" y="2335018"/>
            <a:ext cx="633031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latin typeface="Arial"/>
                <a:cs typeface="Arial"/>
              </a:rPr>
              <a:t>Illustration </a:t>
            </a:r>
            <a:r>
              <a:rPr sz="2000" dirty="0">
                <a:latin typeface="Arial"/>
                <a:cs typeface="Arial"/>
              </a:rPr>
              <a:t>shows </a:t>
            </a:r>
            <a:r>
              <a:rPr sz="2000" spc="-5" dirty="0">
                <a:latin typeface="Arial"/>
                <a:cs typeface="Arial"/>
              </a:rPr>
              <a:t>total </a:t>
            </a:r>
            <a:r>
              <a:rPr sz="2000" dirty="0">
                <a:latin typeface="Arial"/>
                <a:cs typeface="Arial"/>
              </a:rPr>
              <a:t>head </a:t>
            </a:r>
            <a:r>
              <a:rPr sz="2000" spc="-5" dirty="0">
                <a:latin typeface="Arial"/>
                <a:cs typeface="Arial"/>
              </a:rPr>
              <a:t>movement </a:t>
            </a:r>
            <a:r>
              <a:rPr sz="2000" dirty="0">
                <a:latin typeface="Arial"/>
                <a:cs typeface="Arial"/>
              </a:rPr>
              <a:t>of 640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cylinders.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782192" y="1812901"/>
            <a:ext cx="744740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Shortest-seek-time-first</a:t>
            </a:r>
            <a:r>
              <a:rPr sz="3200" spc="-7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(SSTF)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2382" y="2394585"/>
            <a:ext cx="7214234" cy="1567815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334645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Selects the request with the minimum seek time from the current  head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position.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ts val="2110"/>
              </a:lnSpc>
              <a:spcBef>
                <a:spcPts val="79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SSTF scheduling </a:t>
            </a:r>
            <a:r>
              <a:rPr sz="1800" dirty="0">
                <a:latin typeface="Arial"/>
                <a:cs typeface="Arial"/>
              </a:rPr>
              <a:t>is a </a:t>
            </a:r>
            <a:r>
              <a:rPr sz="1800" spc="-5" dirty="0">
                <a:latin typeface="Arial"/>
                <a:cs typeface="Arial"/>
              </a:rPr>
              <a:t>form of SJF scheduling; may cause </a:t>
            </a: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starvation </a:t>
            </a:r>
            <a:r>
              <a:rPr sz="1800" spc="-5" dirty="0">
                <a:latin typeface="Arial"/>
                <a:cs typeface="Arial"/>
              </a:rPr>
              <a:t> of some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requests.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6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Illustration shows total head movement of 236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cylinders.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2"/>
          <p:cNvGrpSpPr/>
          <p:nvPr/>
        </p:nvGrpSpPr>
        <p:grpSpPr>
          <a:xfrm>
            <a:off x="1066225" y="2590800"/>
            <a:ext cx="6446399" cy="3486150"/>
            <a:chOff x="1117598" y="1276350"/>
            <a:chExt cx="7202805" cy="4832350"/>
          </a:xfrm>
        </p:grpSpPr>
        <p:sp>
          <p:nvSpPr>
            <p:cNvPr id="6" name="object 4"/>
            <p:cNvSpPr/>
            <p:nvPr/>
          </p:nvSpPr>
          <p:spPr>
            <a:xfrm>
              <a:off x="1136648" y="1295400"/>
              <a:ext cx="7164388" cy="47942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5"/>
            <p:cNvSpPr/>
            <p:nvPr/>
          </p:nvSpPr>
          <p:spPr>
            <a:xfrm>
              <a:off x="1117598" y="1276350"/>
              <a:ext cx="7202805" cy="4832350"/>
            </a:xfrm>
            <a:custGeom>
              <a:avLst/>
              <a:gdLst/>
              <a:ahLst/>
              <a:cxnLst/>
              <a:rect l="l" t="t" r="r" b="b"/>
              <a:pathLst>
                <a:path w="7202805" h="4832350">
                  <a:moveTo>
                    <a:pt x="0" y="0"/>
                  </a:moveTo>
                  <a:lnTo>
                    <a:pt x="7202493" y="0"/>
                  </a:lnTo>
                  <a:lnTo>
                    <a:pt x="7202493" y="4832352"/>
                  </a:lnTo>
                  <a:lnTo>
                    <a:pt x="0" y="483235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62000" y="1828800"/>
            <a:ext cx="35274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SSTF</a:t>
            </a:r>
            <a:r>
              <a:rPr sz="3200" spc="-9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(Cont.)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009989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38200" y="1752600"/>
            <a:ext cx="117919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SCAN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62966" y="2514600"/>
            <a:ext cx="7290434" cy="120205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55600" marR="5080" indent="-342900">
              <a:lnSpc>
                <a:spcPct val="99400"/>
              </a:lnSpc>
              <a:spcBef>
                <a:spcPts val="11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disk arm starts at one end of the disk, and moves toward the  other end, servicing requests until </a:t>
            </a:r>
            <a:r>
              <a:rPr sz="1800" dirty="0">
                <a:latin typeface="Arial"/>
                <a:cs typeface="Arial"/>
              </a:rPr>
              <a:t>it </a:t>
            </a:r>
            <a:r>
              <a:rPr sz="1800" spc="-5" dirty="0">
                <a:latin typeface="Arial"/>
                <a:cs typeface="Arial"/>
              </a:rPr>
              <a:t>gets to the other end of the disk,  where the head movement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reversed and servicing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continues.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Sometimes called the </a:t>
            </a:r>
            <a:r>
              <a:rPr sz="1800" i="1" spc="-5" dirty="0">
                <a:solidFill>
                  <a:srgbClr val="FF3300"/>
                </a:solidFill>
                <a:latin typeface="Arial"/>
                <a:cs typeface="Arial"/>
              </a:rPr>
              <a:t>elevator algorithm</a:t>
            </a:r>
            <a:r>
              <a:rPr sz="1800" spc="-5" dirty="0">
                <a:latin typeface="Arial"/>
                <a:cs typeface="Arial"/>
              </a:rPr>
              <a:t>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630046" y="2230574"/>
            <a:ext cx="5532754" cy="3886382"/>
            <a:chOff x="1033462" y="1295400"/>
            <a:chExt cx="6911975" cy="4821555"/>
          </a:xfrm>
        </p:grpSpPr>
        <p:sp>
          <p:nvSpPr>
            <p:cNvPr id="3" name="object 3"/>
            <p:cNvSpPr/>
            <p:nvPr/>
          </p:nvSpPr>
          <p:spPr>
            <a:xfrm>
              <a:off x="5164137" y="4206875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33462" y="1295400"/>
              <a:ext cx="6911975" cy="482123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565300" y="3580079"/>
              <a:ext cx="1714500" cy="610870"/>
            </a:xfrm>
            <a:custGeom>
              <a:avLst/>
              <a:gdLst/>
              <a:ahLst/>
              <a:cxnLst/>
              <a:rect l="l" t="t" r="r" b="b"/>
              <a:pathLst>
                <a:path w="1714500" h="610870">
                  <a:moveTo>
                    <a:pt x="1640934" y="579294"/>
                  </a:moveTo>
                  <a:lnTo>
                    <a:pt x="1629994" y="610781"/>
                  </a:lnTo>
                  <a:lnTo>
                    <a:pt x="1714474" y="599808"/>
                  </a:lnTo>
                  <a:lnTo>
                    <a:pt x="1698538" y="583463"/>
                  </a:lnTo>
                  <a:lnTo>
                    <a:pt x="1652930" y="583463"/>
                  </a:lnTo>
                  <a:lnTo>
                    <a:pt x="1640934" y="579294"/>
                  </a:lnTo>
                  <a:close/>
                </a:path>
                <a:path w="1714500" h="610870">
                  <a:moveTo>
                    <a:pt x="1644058" y="570302"/>
                  </a:moveTo>
                  <a:lnTo>
                    <a:pt x="1640934" y="579294"/>
                  </a:lnTo>
                  <a:lnTo>
                    <a:pt x="1652930" y="583463"/>
                  </a:lnTo>
                  <a:lnTo>
                    <a:pt x="1656054" y="574471"/>
                  </a:lnTo>
                  <a:lnTo>
                    <a:pt x="1644058" y="570302"/>
                  </a:lnTo>
                  <a:close/>
                </a:path>
                <a:path w="1714500" h="610870">
                  <a:moveTo>
                    <a:pt x="1655000" y="538810"/>
                  </a:moveTo>
                  <a:lnTo>
                    <a:pt x="1644058" y="570302"/>
                  </a:lnTo>
                  <a:lnTo>
                    <a:pt x="1656054" y="574471"/>
                  </a:lnTo>
                  <a:lnTo>
                    <a:pt x="1652930" y="583463"/>
                  </a:lnTo>
                  <a:lnTo>
                    <a:pt x="1698538" y="583463"/>
                  </a:lnTo>
                  <a:lnTo>
                    <a:pt x="1655000" y="538810"/>
                  </a:lnTo>
                  <a:close/>
                </a:path>
                <a:path w="1714500" h="610870">
                  <a:moveTo>
                    <a:pt x="3124" y="0"/>
                  </a:moveTo>
                  <a:lnTo>
                    <a:pt x="0" y="8991"/>
                  </a:lnTo>
                  <a:lnTo>
                    <a:pt x="1640934" y="579294"/>
                  </a:lnTo>
                  <a:lnTo>
                    <a:pt x="1644058" y="570302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FF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749108" y="1676400"/>
            <a:ext cx="411797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SCAN</a:t>
            </a:r>
            <a:r>
              <a:rPr sz="3200" spc="-9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(Cont.)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30045" y="6171691"/>
            <a:ext cx="54286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9545" indent="-157480">
              <a:lnSpc>
                <a:spcPct val="100000"/>
              </a:lnSpc>
              <a:spcBef>
                <a:spcPts val="100"/>
              </a:spcBef>
              <a:buClr>
                <a:srgbClr val="993300"/>
              </a:buClr>
              <a:buSzPct val="83333"/>
              <a:buFont typeface="BM HANNA Air"/>
              <a:buChar char="■"/>
              <a:tabLst>
                <a:tab pos="170180" algn="l"/>
              </a:tabLst>
            </a:pPr>
            <a:r>
              <a:rPr sz="1800" spc="-5" dirty="0">
                <a:latin typeface="Arial"/>
                <a:cs typeface="Arial"/>
              </a:rPr>
              <a:t>LOOK needs total head movement of 208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cylinders.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19400" y="40386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Look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865526" y="1807812"/>
            <a:ext cx="160782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C-SCAN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82586" y="2362200"/>
            <a:ext cx="7214234" cy="2195830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Provides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more uniform wait time than SCAN.</a:t>
            </a:r>
            <a:endParaRPr sz="1800" dirty="0">
              <a:latin typeface="Arial"/>
              <a:cs typeface="Arial"/>
            </a:endParaRPr>
          </a:p>
          <a:p>
            <a:pPr marL="355600" marR="245745" indent="-342900">
              <a:lnSpc>
                <a:spcPct val="100400"/>
              </a:lnSpc>
              <a:spcBef>
                <a:spcPts val="6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head moves from one end of the disk to the other. servicing  requests as </a:t>
            </a:r>
            <a:r>
              <a:rPr sz="1800" dirty="0">
                <a:latin typeface="Arial"/>
                <a:cs typeface="Arial"/>
              </a:rPr>
              <a:t>it </a:t>
            </a:r>
            <a:r>
              <a:rPr sz="1800" spc="-5" dirty="0">
                <a:latin typeface="Arial"/>
                <a:cs typeface="Arial"/>
              </a:rPr>
              <a:t>goes. When </a:t>
            </a:r>
            <a:r>
              <a:rPr sz="1800" dirty="0">
                <a:latin typeface="Arial"/>
                <a:cs typeface="Arial"/>
              </a:rPr>
              <a:t>it </a:t>
            </a:r>
            <a:r>
              <a:rPr sz="1800" spc="-5" dirty="0">
                <a:latin typeface="Arial"/>
                <a:cs typeface="Arial"/>
              </a:rPr>
              <a:t>reaches the other end, however, </a:t>
            </a:r>
            <a:r>
              <a:rPr sz="1800" dirty="0">
                <a:latin typeface="Arial"/>
                <a:cs typeface="Arial"/>
              </a:rPr>
              <a:t>it  </a:t>
            </a:r>
            <a:r>
              <a:rPr sz="1800" spc="-5" dirty="0">
                <a:latin typeface="Arial"/>
                <a:cs typeface="Arial"/>
              </a:rPr>
              <a:t>immediately returns to the beginning of the disk, without servicing  any requests on the return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trip.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ts val="2110"/>
              </a:lnSpc>
              <a:spcBef>
                <a:spcPts val="85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Treats the cylinders as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circular </a:t>
            </a:r>
            <a:r>
              <a:rPr sz="1800" dirty="0">
                <a:latin typeface="Arial"/>
                <a:cs typeface="Arial"/>
              </a:rPr>
              <a:t>list </a:t>
            </a:r>
            <a:r>
              <a:rPr sz="1800" spc="-5" dirty="0">
                <a:latin typeface="Arial"/>
                <a:cs typeface="Arial"/>
              </a:rPr>
              <a:t>that wraps around from the last  cylinder to the first one.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0"/>
          <p:cNvSpPr txBox="1">
            <a:spLocks noGrp="1"/>
          </p:cNvSpPr>
          <p:nvPr>
            <p:ph type="title"/>
          </p:nvPr>
        </p:nvSpPr>
        <p:spPr>
          <a:xfrm>
            <a:off x="762000" y="1696720"/>
            <a:ext cx="494188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C-SCAN</a:t>
            </a:r>
            <a:r>
              <a:rPr sz="3200" spc="-7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(Cont.)</a:t>
            </a:r>
            <a:endParaRPr sz="3200" dirty="0">
              <a:solidFill>
                <a:schemeClr val="tx1"/>
              </a:solidFill>
            </a:endParaRPr>
          </a:p>
        </p:txBody>
      </p:sp>
      <p:grpSp>
        <p:nvGrpSpPr>
          <p:cNvPr id="6" name="object 11"/>
          <p:cNvGrpSpPr/>
          <p:nvPr/>
        </p:nvGrpSpPr>
        <p:grpSpPr>
          <a:xfrm>
            <a:off x="1143000" y="2326480"/>
            <a:ext cx="6019800" cy="4074320"/>
            <a:chOff x="761998" y="868362"/>
            <a:chExt cx="7496809" cy="5312410"/>
          </a:xfrm>
        </p:grpSpPr>
        <p:sp>
          <p:nvSpPr>
            <p:cNvPr id="7" name="object 12"/>
            <p:cNvSpPr/>
            <p:nvPr/>
          </p:nvSpPr>
          <p:spPr>
            <a:xfrm>
              <a:off x="800098" y="906462"/>
              <a:ext cx="7419976" cy="523557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3"/>
            <p:cNvSpPr/>
            <p:nvPr/>
          </p:nvSpPr>
          <p:spPr>
            <a:xfrm>
              <a:off x="781048" y="887412"/>
              <a:ext cx="7458709" cy="5274310"/>
            </a:xfrm>
            <a:custGeom>
              <a:avLst/>
              <a:gdLst/>
              <a:ahLst/>
              <a:cxnLst/>
              <a:rect l="l" t="t" r="r" b="b"/>
              <a:pathLst>
                <a:path w="7458709" h="5274310">
                  <a:moveTo>
                    <a:pt x="0" y="0"/>
                  </a:moveTo>
                  <a:lnTo>
                    <a:pt x="7458084" y="0"/>
                  </a:lnTo>
                  <a:lnTo>
                    <a:pt x="7458084" y="5273682"/>
                  </a:lnTo>
                  <a:lnTo>
                    <a:pt x="0" y="527368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491062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62000" y="1828800"/>
            <a:ext cx="162750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C</a:t>
            </a:r>
            <a:r>
              <a:rPr sz="3200" spc="-5" dirty="0">
                <a:solidFill>
                  <a:schemeClr val="tx1"/>
                </a:solidFill>
              </a:rPr>
              <a:t>-LOO</a:t>
            </a:r>
            <a:r>
              <a:rPr sz="32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911543" y="2341880"/>
            <a:ext cx="7138034" cy="1281430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Version of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C-SCAN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ct val="100000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Arm only goes as far as the last request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each direction, then  reverses direction immediately, without first going all the way to the  end of the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disk.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1"/>
          <p:cNvSpPr txBox="1">
            <a:spLocks noGrp="1"/>
          </p:cNvSpPr>
          <p:nvPr>
            <p:ph type="title"/>
          </p:nvPr>
        </p:nvSpPr>
        <p:spPr>
          <a:xfrm>
            <a:off x="762000" y="1905000"/>
            <a:ext cx="5104613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C-LOOK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(Cont.)</a:t>
            </a:r>
            <a:endParaRPr sz="3200" dirty="0">
              <a:solidFill>
                <a:schemeClr val="tx1"/>
              </a:solidFill>
            </a:endParaRPr>
          </a:p>
        </p:txBody>
      </p:sp>
      <p:grpSp>
        <p:nvGrpSpPr>
          <p:cNvPr id="6" name="object 2"/>
          <p:cNvGrpSpPr/>
          <p:nvPr/>
        </p:nvGrpSpPr>
        <p:grpSpPr>
          <a:xfrm>
            <a:off x="1676400" y="2590800"/>
            <a:ext cx="6161405" cy="3771900"/>
            <a:chOff x="787398" y="1257300"/>
            <a:chExt cx="7228205" cy="5067300"/>
          </a:xfrm>
        </p:grpSpPr>
        <p:sp>
          <p:nvSpPr>
            <p:cNvPr id="7" name="object 3"/>
            <p:cNvSpPr/>
            <p:nvPr/>
          </p:nvSpPr>
          <p:spPr>
            <a:xfrm>
              <a:off x="825498" y="1295400"/>
              <a:ext cx="7151688" cy="499110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4"/>
            <p:cNvSpPr/>
            <p:nvPr/>
          </p:nvSpPr>
          <p:spPr>
            <a:xfrm>
              <a:off x="806448" y="1276350"/>
              <a:ext cx="7190105" cy="5029200"/>
            </a:xfrm>
            <a:custGeom>
              <a:avLst/>
              <a:gdLst/>
              <a:ahLst/>
              <a:cxnLst/>
              <a:rect l="l" t="t" r="r" b="b"/>
              <a:pathLst>
                <a:path w="7190105" h="5029200">
                  <a:moveTo>
                    <a:pt x="0" y="0"/>
                  </a:moveTo>
                  <a:lnTo>
                    <a:pt x="7189793" y="0"/>
                  </a:lnTo>
                  <a:lnTo>
                    <a:pt x="7189793" y="5029202"/>
                  </a:lnTo>
                  <a:lnTo>
                    <a:pt x="0" y="502920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40099414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758570" y="1696720"/>
            <a:ext cx="792823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chemeClr val="tx1"/>
                </a:solidFill>
              </a:rPr>
              <a:t>Selecting </a:t>
            </a:r>
            <a:r>
              <a:rPr sz="3000" dirty="0">
                <a:solidFill>
                  <a:schemeClr val="tx1"/>
                </a:solidFill>
              </a:rPr>
              <a:t>a </a:t>
            </a:r>
            <a:r>
              <a:rPr sz="3000" spc="-10" dirty="0">
                <a:solidFill>
                  <a:schemeClr val="tx1"/>
                </a:solidFill>
              </a:rPr>
              <a:t>Disk-Scheduling</a:t>
            </a:r>
            <a:r>
              <a:rPr sz="3000" spc="-45" dirty="0">
                <a:solidFill>
                  <a:schemeClr val="tx1"/>
                </a:solidFill>
              </a:rPr>
              <a:t> </a:t>
            </a:r>
            <a:r>
              <a:rPr sz="3000" spc="-5" dirty="0">
                <a:solidFill>
                  <a:schemeClr val="tx1"/>
                </a:solidFill>
              </a:rPr>
              <a:t>Algorithm</a:t>
            </a:r>
            <a:endParaRPr sz="3000" dirty="0">
              <a:solidFill>
                <a:schemeClr val="tx1"/>
              </a:solidFill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67640" y="2667000"/>
            <a:ext cx="7036434" cy="3567429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SSTF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common and has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natural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appeal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ct val="102200"/>
              </a:lnSpc>
              <a:spcBef>
                <a:spcPts val="58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SCAN and C-SCAN perform better for systems that place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heavy  load on the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disk.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Performance depends on the number and types of requests.</a:t>
            </a:r>
            <a:endParaRPr sz="1800" dirty="0">
              <a:latin typeface="Arial"/>
              <a:cs typeface="Arial"/>
            </a:endParaRPr>
          </a:p>
          <a:p>
            <a:pPr marL="355600" marR="183515" indent="-342900">
              <a:lnSpc>
                <a:spcPct val="101099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Requests for disk service can be influenced by the file-allocation  method.</a:t>
            </a:r>
            <a:endParaRPr sz="1800" dirty="0">
              <a:latin typeface="Arial"/>
              <a:cs typeface="Arial"/>
            </a:endParaRPr>
          </a:p>
          <a:p>
            <a:pPr marL="355600" marR="182245" indent="-342900">
              <a:lnSpc>
                <a:spcPct val="99400"/>
              </a:lnSpc>
              <a:spcBef>
                <a:spcPts val="66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disk-scheduling algorithm should be written as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separate  module </a:t>
            </a:r>
            <a:r>
              <a:rPr sz="1800" spc="-5" dirty="0">
                <a:latin typeface="Arial"/>
                <a:cs typeface="Arial"/>
              </a:rPr>
              <a:t>of the operating system, allowing </a:t>
            </a:r>
            <a:r>
              <a:rPr sz="1800" dirty="0">
                <a:latin typeface="Arial"/>
                <a:cs typeface="Arial"/>
              </a:rPr>
              <a:t>it </a:t>
            </a:r>
            <a:r>
              <a:rPr sz="1800" spc="-5" dirty="0">
                <a:latin typeface="Arial"/>
                <a:cs typeface="Arial"/>
              </a:rPr>
              <a:t>to be replaced with </a:t>
            </a:r>
            <a:r>
              <a:rPr sz="1800" dirty="0">
                <a:latin typeface="Arial"/>
                <a:cs typeface="Arial"/>
              </a:rPr>
              <a:t>a  </a:t>
            </a:r>
            <a:r>
              <a:rPr sz="1800" spc="-5" dirty="0">
                <a:latin typeface="Arial"/>
                <a:cs typeface="Arial"/>
              </a:rPr>
              <a:t>different algorithm </a:t>
            </a:r>
            <a:r>
              <a:rPr sz="1800" dirty="0">
                <a:latin typeface="Arial"/>
                <a:cs typeface="Arial"/>
              </a:rPr>
              <a:t>if</a:t>
            </a:r>
            <a:r>
              <a:rPr sz="1800" spc="-5" dirty="0">
                <a:latin typeface="Arial"/>
                <a:cs typeface="Arial"/>
              </a:rPr>
              <a:t> necessary.</a:t>
            </a:r>
            <a:endParaRPr sz="1800" dirty="0">
              <a:latin typeface="Arial"/>
              <a:cs typeface="Arial"/>
            </a:endParaRPr>
          </a:p>
          <a:p>
            <a:pPr marL="355600" marR="664845" indent="-342900">
              <a:lnSpc>
                <a:spcPct val="102200"/>
              </a:lnSpc>
              <a:spcBef>
                <a:spcPts val="69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Either SSTF or LOOK </a:t>
            </a:r>
            <a:r>
              <a:rPr sz="1800" dirty="0">
                <a:latin typeface="Arial"/>
                <a:cs typeface="Arial"/>
              </a:rPr>
              <a:t>is a </a:t>
            </a:r>
            <a:r>
              <a:rPr sz="1800" spc="-5" dirty="0">
                <a:latin typeface="Arial"/>
                <a:cs typeface="Arial"/>
              </a:rPr>
              <a:t>reasonable choice for the default  algorithm.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09600" y="1772920"/>
            <a:ext cx="8382000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470150" algn="l"/>
              </a:tabLst>
            </a:pPr>
            <a:r>
              <a:rPr sz="3000" spc="-5" dirty="0">
                <a:solidFill>
                  <a:schemeClr val="tx1"/>
                </a:solidFill>
              </a:rPr>
              <a:t>Chapter</a:t>
            </a:r>
            <a:r>
              <a:rPr sz="3000" spc="5" dirty="0">
                <a:solidFill>
                  <a:schemeClr val="tx1"/>
                </a:solidFill>
              </a:rPr>
              <a:t> </a:t>
            </a:r>
            <a:r>
              <a:rPr sz="3000" spc="-5" dirty="0">
                <a:solidFill>
                  <a:schemeClr val="tx1"/>
                </a:solidFill>
              </a:rPr>
              <a:t>12:	Mass-Storage</a:t>
            </a:r>
            <a:r>
              <a:rPr sz="3000" spc="-75" dirty="0">
                <a:solidFill>
                  <a:schemeClr val="tx1"/>
                </a:solidFill>
              </a:rPr>
              <a:t> </a:t>
            </a:r>
            <a:r>
              <a:rPr sz="3000" spc="-5" dirty="0">
                <a:solidFill>
                  <a:schemeClr val="tx1"/>
                </a:solidFill>
              </a:rPr>
              <a:t>Systems</a:t>
            </a:r>
            <a:endParaRPr sz="3000" dirty="0">
              <a:solidFill>
                <a:schemeClr val="tx1"/>
              </a:solidFill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85800" y="2209800"/>
            <a:ext cx="3957954" cy="431419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348615" indent="-335915">
              <a:lnSpc>
                <a:spcPct val="100000"/>
              </a:lnSpc>
              <a:spcBef>
                <a:spcPts val="7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20" dirty="0">
                <a:latin typeface="Arial"/>
                <a:cs typeface="Arial"/>
              </a:rPr>
              <a:t>Overview </a:t>
            </a:r>
            <a:r>
              <a:rPr sz="1700" spc="-15" dirty="0">
                <a:latin typeface="Arial"/>
                <a:cs typeface="Arial"/>
              </a:rPr>
              <a:t>of Mass </a:t>
            </a:r>
            <a:r>
              <a:rPr sz="1700" spc="-25" dirty="0">
                <a:latin typeface="Arial"/>
                <a:cs typeface="Arial"/>
              </a:rPr>
              <a:t>Storage</a:t>
            </a:r>
            <a:r>
              <a:rPr sz="1700" spc="-13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Structure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6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15" dirty="0">
                <a:latin typeface="Arial"/>
                <a:cs typeface="Arial"/>
              </a:rPr>
              <a:t>Disk</a:t>
            </a:r>
            <a:r>
              <a:rPr sz="1700" spc="-3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Structure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15" dirty="0">
                <a:latin typeface="Arial"/>
                <a:cs typeface="Arial"/>
              </a:rPr>
              <a:t>Disk</a:t>
            </a:r>
            <a:r>
              <a:rPr sz="1700" spc="-3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Attachment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15" dirty="0">
                <a:latin typeface="Arial"/>
                <a:cs typeface="Arial"/>
              </a:rPr>
              <a:t>Disk</a:t>
            </a:r>
            <a:r>
              <a:rPr sz="1700" spc="-3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Scheduling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15" dirty="0">
                <a:latin typeface="Arial"/>
                <a:cs typeface="Arial"/>
              </a:rPr>
              <a:t>Disk</a:t>
            </a:r>
            <a:r>
              <a:rPr sz="1700" spc="-35" dirty="0">
                <a:latin typeface="Arial"/>
                <a:cs typeface="Arial"/>
              </a:rPr>
              <a:t> </a:t>
            </a:r>
            <a:r>
              <a:rPr sz="1700" spc="-30" dirty="0">
                <a:latin typeface="Arial"/>
                <a:cs typeface="Arial"/>
              </a:rPr>
              <a:t>Management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6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25" dirty="0">
                <a:latin typeface="Arial"/>
                <a:cs typeface="Arial"/>
              </a:rPr>
              <a:t>Swap-Space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spc="-30" dirty="0">
                <a:latin typeface="Arial"/>
                <a:cs typeface="Arial"/>
              </a:rPr>
              <a:t>Management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20" dirty="0">
                <a:latin typeface="Arial"/>
                <a:cs typeface="Arial"/>
              </a:rPr>
              <a:t>RAID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Structure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15" dirty="0">
                <a:latin typeface="Arial"/>
                <a:cs typeface="Arial"/>
              </a:rPr>
              <a:t>Disk</a:t>
            </a:r>
            <a:r>
              <a:rPr sz="1700" spc="-3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Attachment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74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25" dirty="0">
                <a:latin typeface="Arial"/>
                <a:cs typeface="Arial"/>
              </a:rPr>
              <a:t>Stable-Storage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Implementation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20" dirty="0">
                <a:latin typeface="Arial"/>
                <a:cs typeface="Arial"/>
              </a:rPr>
              <a:t>Tertiary Storage</a:t>
            </a:r>
            <a:r>
              <a:rPr sz="1700" spc="-5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Devices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25" dirty="0">
                <a:latin typeface="Arial"/>
                <a:cs typeface="Arial"/>
              </a:rPr>
              <a:t>Operating </a:t>
            </a:r>
            <a:r>
              <a:rPr sz="1700" spc="-20" dirty="0">
                <a:latin typeface="Arial"/>
                <a:cs typeface="Arial"/>
              </a:rPr>
              <a:t>System</a:t>
            </a:r>
            <a:r>
              <a:rPr sz="1700" spc="-5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Issues</a:t>
            </a:r>
            <a:endParaRPr sz="1700" dirty="0">
              <a:latin typeface="Arial"/>
              <a:cs typeface="Arial"/>
            </a:endParaRPr>
          </a:p>
          <a:p>
            <a:pPr marL="348615" indent="-335915">
              <a:lnSpc>
                <a:spcPct val="100000"/>
              </a:lnSpc>
              <a:spcBef>
                <a:spcPts val="6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47980" algn="l"/>
                <a:tab pos="348615" algn="l"/>
              </a:tabLst>
            </a:pPr>
            <a:r>
              <a:rPr sz="1700" spc="-25" dirty="0">
                <a:latin typeface="Arial"/>
                <a:cs typeface="Arial"/>
              </a:rPr>
              <a:t>Performance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Issues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2000" y="1752600"/>
            <a:ext cx="56388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Disk</a:t>
            </a:r>
            <a:r>
              <a:rPr sz="3200" spc="-8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Management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200" y="2209800"/>
            <a:ext cx="7239634" cy="338455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271780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i="1" spc="-5" dirty="0">
                <a:latin typeface="Arial"/>
                <a:cs typeface="Arial"/>
              </a:rPr>
              <a:t>Low-level formatting</a:t>
            </a:r>
            <a:r>
              <a:rPr sz="1800" spc="-5" dirty="0">
                <a:latin typeface="Arial"/>
                <a:cs typeface="Arial"/>
              </a:rPr>
              <a:t>, or </a:t>
            </a:r>
            <a:r>
              <a:rPr sz="1800" i="1" spc="-5" dirty="0">
                <a:latin typeface="Arial"/>
                <a:cs typeface="Arial"/>
              </a:rPr>
              <a:t>physical formatting </a:t>
            </a:r>
            <a:r>
              <a:rPr sz="1800" dirty="0">
                <a:latin typeface="Arial"/>
                <a:cs typeface="Arial"/>
              </a:rPr>
              <a:t>— </a:t>
            </a:r>
            <a:r>
              <a:rPr sz="1800" spc="-5" dirty="0">
                <a:latin typeface="Arial"/>
                <a:cs typeface="Arial"/>
              </a:rPr>
              <a:t>Dividing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disk into  sectors that the disk controller can read and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write.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ts val="2110"/>
              </a:lnSpc>
              <a:spcBef>
                <a:spcPts val="79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use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disk to hold files, the operating system still needs to record  its own data structures on the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disk.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6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latin typeface="Arial"/>
                <a:cs typeface="Arial"/>
              </a:rPr>
              <a:t>Partition </a:t>
            </a:r>
            <a:r>
              <a:rPr sz="1800" spc="-5" dirty="0">
                <a:latin typeface="Arial"/>
                <a:cs typeface="Arial"/>
              </a:rPr>
              <a:t>the disk into one or more groups of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cylinders.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latin typeface="Arial"/>
                <a:cs typeface="Arial"/>
              </a:rPr>
              <a:t>Logical formatting </a:t>
            </a:r>
            <a:r>
              <a:rPr sz="1800" spc="-5" dirty="0">
                <a:latin typeface="Arial"/>
                <a:cs typeface="Arial"/>
              </a:rPr>
              <a:t>or “making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file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system”.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Boot block initializes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system.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The bootstrap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stored </a:t>
            </a:r>
            <a:r>
              <a:rPr sz="1800" dirty="0">
                <a:latin typeface="Arial"/>
                <a:cs typeface="Arial"/>
              </a:rPr>
              <a:t>in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ROM.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2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latin typeface="Arial"/>
                <a:cs typeface="Arial"/>
              </a:rPr>
              <a:t>Bootstrap loader </a:t>
            </a:r>
            <a:r>
              <a:rPr sz="1800" spc="-5" dirty="0">
                <a:latin typeface="Arial"/>
                <a:cs typeface="Arial"/>
              </a:rPr>
              <a:t>program.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Methods such as </a:t>
            </a:r>
            <a:r>
              <a:rPr sz="1800" i="1" spc="-5" dirty="0">
                <a:latin typeface="Arial"/>
                <a:cs typeface="Arial"/>
              </a:rPr>
              <a:t>sector sparing </a:t>
            </a:r>
            <a:r>
              <a:rPr sz="1800" spc="-5" dirty="0">
                <a:latin typeface="Arial"/>
                <a:cs typeface="Arial"/>
              </a:rPr>
              <a:t>used to handle bad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blocks.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164137" y="4206875"/>
            <a:ext cx="8255" cy="9525"/>
          </a:xfrm>
          <a:custGeom>
            <a:avLst/>
            <a:gdLst/>
            <a:ahLst/>
            <a:cxnLst/>
            <a:rect l="l" t="t" r="r" b="b"/>
            <a:pathLst>
              <a:path w="8254" h="9525">
                <a:moveTo>
                  <a:pt x="7937" y="0"/>
                </a:moveTo>
                <a:lnTo>
                  <a:pt x="0" y="7937"/>
                </a:lnTo>
                <a:lnTo>
                  <a:pt x="4622" y="9525"/>
                </a:lnTo>
                <a:lnTo>
                  <a:pt x="79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838200" y="1696720"/>
            <a:ext cx="35052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Disk</a:t>
            </a:r>
            <a:r>
              <a:rPr sz="3200" spc="-8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Sector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133600" y="2286000"/>
            <a:ext cx="3819144" cy="4114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object 2"/>
          <p:cNvGrpSpPr/>
          <p:nvPr/>
        </p:nvGrpSpPr>
        <p:grpSpPr>
          <a:xfrm>
            <a:off x="1143000" y="2514600"/>
            <a:ext cx="6144768" cy="3420110"/>
            <a:chOff x="787400" y="1257300"/>
            <a:chExt cx="7274559" cy="4944110"/>
          </a:xfrm>
        </p:grpSpPr>
        <p:sp>
          <p:nvSpPr>
            <p:cNvPr id="7" name="object 3"/>
            <p:cNvSpPr/>
            <p:nvPr/>
          </p:nvSpPr>
          <p:spPr>
            <a:xfrm>
              <a:off x="825500" y="1295400"/>
              <a:ext cx="7197725" cy="486727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4"/>
            <p:cNvSpPr/>
            <p:nvPr/>
          </p:nvSpPr>
          <p:spPr>
            <a:xfrm>
              <a:off x="806450" y="1276350"/>
              <a:ext cx="7236459" cy="4906010"/>
            </a:xfrm>
            <a:custGeom>
              <a:avLst/>
              <a:gdLst/>
              <a:ahLst/>
              <a:cxnLst/>
              <a:rect l="l" t="t" r="r" b="b"/>
              <a:pathLst>
                <a:path w="7236459" h="4906010">
                  <a:moveTo>
                    <a:pt x="0" y="0"/>
                  </a:moveTo>
                  <a:lnTo>
                    <a:pt x="7235833" y="0"/>
                  </a:lnTo>
                  <a:lnTo>
                    <a:pt x="7235833" y="4905382"/>
                  </a:lnTo>
                  <a:lnTo>
                    <a:pt x="0" y="490538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0"/>
          <p:cNvSpPr txBox="1">
            <a:spLocks noGrp="1"/>
          </p:cNvSpPr>
          <p:nvPr>
            <p:ph type="title"/>
          </p:nvPr>
        </p:nvSpPr>
        <p:spPr>
          <a:xfrm>
            <a:off x="685800" y="1751569"/>
            <a:ext cx="9879807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chemeClr val="tx1"/>
                </a:solidFill>
              </a:rPr>
              <a:t>Booting from </a:t>
            </a:r>
            <a:r>
              <a:rPr sz="3000" dirty="0">
                <a:solidFill>
                  <a:schemeClr val="tx1"/>
                </a:solidFill>
              </a:rPr>
              <a:t>a </a:t>
            </a:r>
            <a:r>
              <a:rPr sz="3000" spc="-5" dirty="0">
                <a:solidFill>
                  <a:schemeClr val="tx1"/>
                </a:solidFill>
              </a:rPr>
              <a:t>Disk in Windows</a:t>
            </a:r>
            <a:r>
              <a:rPr sz="3000" spc="-65" dirty="0">
                <a:solidFill>
                  <a:schemeClr val="tx1"/>
                </a:solidFill>
              </a:rPr>
              <a:t> </a:t>
            </a:r>
            <a:r>
              <a:rPr sz="3000" spc="-5" dirty="0">
                <a:solidFill>
                  <a:schemeClr val="tx1"/>
                </a:solidFill>
              </a:rPr>
              <a:t>2000</a:t>
            </a:r>
            <a:endParaRPr sz="30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7127296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83450" y="1856716"/>
            <a:ext cx="70127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Swap-Space</a:t>
            </a:r>
            <a:r>
              <a:rPr sz="3200" spc="-9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Management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4400" y="2438400"/>
            <a:ext cx="7309484" cy="348805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189230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Swap-space </a:t>
            </a:r>
            <a:r>
              <a:rPr sz="1800" dirty="0">
                <a:latin typeface="Arial"/>
                <a:cs typeface="Arial"/>
              </a:rPr>
              <a:t>— </a:t>
            </a:r>
            <a:r>
              <a:rPr sz="1800" spc="-5" dirty="0">
                <a:latin typeface="Arial"/>
                <a:cs typeface="Arial"/>
              </a:rPr>
              <a:t>Virtual memory uses disk space as an extension of  main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memory.</a:t>
            </a:r>
            <a:endParaRPr sz="1800" dirty="0">
              <a:latin typeface="Arial"/>
              <a:cs typeface="Arial"/>
            </a:endParaRPr>
          </a:p>
          <a:p>
            <a:pPr marL="355600" marR="353695" indent="-342900">
              <a:lnSpc>
                <a:spcPts val="2110"/>
              </a:lnSpc>
              <a:spcBef>
                <a:spcPts val="79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Swap-space can be carved out of the normal </a:t>
            </a:r>
            <a:r>
              <a:rPr sz="1800" dirty="0">
                <a:latin typeface="Arial"/>
                <a:cs typeface="Arial"/>
              </a:rPr>
              <a:t>file </a:t>
            </a:r>
            <a:r>
              <a:rPr sz="1800" spc="-5" dirty="0">
                <a:latin typeface="Arial"/>
                <a:cs typeface="Arial"/>
              </a:rPr>
              <a:t>system,or, more  commonly, </a:t>
            </a:r>
            <a:r>
              <a:rPr sz="1800" dirty="0">
                <a:latin typeface="Arial"/>
                <a:cs typeface="Arial"/>
              </a:rPr>
              <a:t>it </a:t>
            </a:r>
            <a:r>
              <a:rPr sz="1800" spc="-5" dirty="0">
                <a:latin typeface="Arial"/>
                <a:cs typeface="Arial"/>
              </a:rPr>
              <a:t>can be </a:t>
            </a:r>
            <a:r>
              <a:rPr sz="1800" dirty="0">
                <a:latin typeface="Arial"/>
                <a:cs typeface="Arial"/>
              </a:rPr>
              <a:t>in a </a:t>
            </a:r>
            <a:r>
              <a:rPr sz="1800" spc="-5" dirty="0">
                <a:latin typeface="Arial"/>
                <a:cs typeface="Arial"/>
              </a:rPr>
              <a:t>separate disk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partition.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6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Swap-space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management</a:t>
            </a:r>
            <a:endParaRPr sz="1800" dirty="0">
              <a:latin typeface="Arial"/>
              <a:cs typeface="Arial"/>
            </a:endParaRPr>
          </a:p>
          <a:p>
            <a:pPr marL="755650" marR="322580" lvl="1" indent="-285750">
              <a:lnSpc>
                <a:spcPts val="2110"/>
              </a:lnSpc>
              <a:spcBef>
                <a:spcPts val="86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4.3BSD allocates swap space when process starts; holds </a:t>
            </a:r>
            <a:r>
              <a:rPr sz="1800" i="1" spc="-5" dirty="0">
                <a:latin typeface="Arial"/>
                <a:cs typeface="Arial"/>
              </a:rPr>
              <a:t>text  segment </a:t>
            </a:r>
            <a:r>
              <a:rPr sz="1800" spc="-5" dirty="0">
                <a:latin typeface="Arial"/>
                <a:cs typeface="Arial"/>
              </a:rPr>
              <a:t>(the program) and </a:t>
            </a:r>
            <a:r>
              <a:rPr sz="1800" i="1" spc="-5" dirty="0">
                <a:latin typeface="Arial"/>
                <a:cs typeface="Arial"/>
              </a:rPr>
              <a:t>data</a:t>
            </a:r>
            <a:r>
              <a:rPr sz="1800" i="1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segment.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8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Kernel uses </a:t>
            </a:r>
            <a:r>
              <a:rPr sz="1800" i="1" spc="-5" dirty="0">
                <a:latin typeface="Arial"/>
                <a:cs typeface="Arial"/>
              </a:rPr>
              <a:t>swap maps </a:t>
            </a:r>
            <a:r>
              <a:rPr sz="1800" spc="-5" dirty="0">
                <a:latin typeface="Arial"/>
                <a:cs typeface="Arial"/>
              </a:rPr>
              <a:t>to track swap-space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use.</a:t>
            </a:r>
            <a:endParaRPr sz="1800" dirty="0">
              <a:latin typeface="Arial"/>
              <a:cs typeface="Arial"/>
            </a:endParaRPr>
          </a:p>
          <a:p>
            <a:pPr marL="755650" marR="5080" lvl="1" indent="-285750">
              <a:lnSpc>
                <a:spcPct val="102200"/>
              </a:lnSpc>
              <a:spcBef>
                <a:spcPts val="58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Solaris </a:t>
            </a:r>
            <a:r>
              <a:rPr sz="1800" dirty="0">
                <a:latin typeface="Arial"/>
                <a:cs typeface="Arial"/>
              </a:rPr>
              <a:t>2 </a:t>
            </a:r>
            <a:r>
              <a:rPr sz="1800" spc="-5" dirty="0">
                <a:latin typeface="Arial"/>
                <a:cs typeface="Arial"/>
              </a:rPr>
              <a:t>allocates swap space only when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page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forced out of  physical memory, not when the virtual memory page </a:t>
            </a:r>
            <a:r>
              <a:rPr sz="1800" dirty="0">
                <a:latin typeface="Arial"/>
                <a:cs typeface="Arial"/>
              </a:rPr>
              <a:t>is first  </a:t>
            </a:r>
            <a:r>
              <a:rPr sz="1800" spc="-5" dirty="0">
                <a:latin typeface="Arial"/>
                <a:cs typeface="Arial"/>
              </a:rPr>
              <a:t>created.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2"/>
          <p:cNvGrpSpPr/>
          <p:nvPr/>
        </p:nvGrpSpPr>
        <p:grpSpPr>
          <a:xfrm>
            <a:off x="771281" y="2743200"/>
            <a:ext cx="8002905" cy="3002280"/>
            <a:chOff x="787400" y="1257300"/>
            <a:chExt cx="8002905" cy="3002280"/>
          </a:xfrm>
        </p:grpSpPr>
        <p:sp>
          <p:nvSpPr>
            <p:cNvPr id="6" name="object 3"/>
            <p:cNvSpPr/>
            <p:nvPr/>
          </p:nvSpPr>
          <p:spPr>
            <a:xfrm>
              <a:off x="825500" y="1295400"/>
              <a:ext cx="7926387" cy="292576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4"/>
            <p:cNvSpPr/>
            <p:nvPr/>
          </p:nvSpPr>
          <p:spPr>
            <a:xfrm>
              <a:off x="806450" y="1276350"/>
              <a:ext cx="7964805" cy="2964180"/>
            </a:xfrm>
            <a:custGeom>
              <a:avLst/>
              <a:gdLst/>
              <a:ahLst/>
              <a:cxnLst/>
              <a:rect l="l" t="t" r="r" b="b"/>
              <a:pathLst>
                <a:path w="7964805" h="2964179">
                  <a:moveTo>
                    <a:pt x="0" y="0"/>
                  </a:moveTo>
                  <a:lnTo>
                    <a:pt x="7964494" y="0"/>
                  </a:lnTo>
                  <a:lnTo>
                    <a:pt x="7964494" y="2963861"/>
                  </a:lnTo>
                  <a:lnTo>
                    <a:pt x="0" y="2963861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739967" y="1792605"/>
            <a:ext cx="7997825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15" dirty="0">
                <a:solidFill>
                  <a:schemeClr val="tx1"/>
                </a:solidFill>
              </a:rPr>
              <a:t>Data Structures </a:t>
            </a:r>
            <a:r>
              <a:rPr sz="2700" spc="10" dirty="0">
                <a:solidFill>
                  <a:schemeClr val="tx1"/>
                </a:solidFill>
              </a:rPr>
              <a:t>for </a:t>
            </a:r>
            <a:r>
              <a:rPr sz="2700" spc="20" dirty="0">
                <a:solidFill>
                  <a:schemeClr val="tx1"/>
                </a:solidFill>
              </a:rPr>
              <a:t>Swapping </a:t>
            </a:r>
            <a:r>
              <a:rPr sz="2700" spc="10" dirty="0">
                <a:solidFill>
                  <a:schemeClr val="tx1"/>
                </a:solidFill>
              </a:rPr>
              <a:t>on </a:t>
            </a:r>
            <a:r>
              <a:rPr sz="2700" spc="15" dirty="0">
                <a:solidFill>
                  <a:schemeClr val="tx1"/>
                </a:solidFill>
              </a:rPr>
              <a:t>Linux</a:t>
            </a:r>
            <a:r>
              <a:rPr sz="2700" spc="75" dirty="0">
                <a:solidFill>
                  <a:schemeClr val="tx1"/>
                </a:solidFill>
              </a:rPr>
              <a:t> </a:t>
            </a:r>
            <a:r>
              <a:rPr sz="2700" spc="20" dirty="0">
                <a:solidFill>
                  <a:schemeClr val="tx1"/>
                </a:solidFill>
              </a:rPr>
              <a:t>Systems</a:t>
            </a:r>
            <a:endParaRPr sz="27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7852653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2000" y="1849120"/>
            <a:ext cx="51816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</a:t>
            </a:r>
            <a:r>
              <a:rPr sz="3200" spc="-6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Structure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200" y="2443480"/>
            <a:ext cx="6884034" cy="1747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b="1" dirty="0">
                <a:latin typeface="Arial"/>
                <a:cs typeface="Arial"/>
              </a:rPr>
              <a:t>RAID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multiple disk drives provides </a:t>
            </a:r>
            <a:r>
              <a:rPr sz="1800" b="1" spc="-5" dirty="0">
                <a:latin typeface="Arial"/>
                <a:cs typeface="Arial"/>
              </a:rPr>
              <a:t>reliability </a:t>
            </a:r>
            <a:r>
              <a:rPr sz="1800" dirty="0">
                <a:latin typeface="Arial"/>
                <a:cs typeface="Arial"/>
              </a:rPr>
              <a:t>via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redundancy</a:t>
            </a:r>
            <a:r>
              <a:rPr sz="1800" spc="-5" dirty="0">
                <a:latin typeface="Arial"/>
                <a:cs typeface="Arial"/>
              </a:rPr>
              <a:t>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993300"/>
              </a:buClr>
              <a:buFont typeface="BM HANNA Air"/>
              <a:buChar char="■"/>
            </a:pP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45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RAID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arranged into </a:t>
            </a:r>
            <a:r>
              <a:rPr sz="1800" dirty="0">
                <a:latin typeface="Arial"/>
                <a:cs typeface="Arial"/>
              </a:rPr>
              <a:t>six </a:t>
            </a:r>
            <a:r>
              <a:rPr sz="1800" spc="-5" dirty="0">
                <a:latin typeface="Arial"/>
                <a:cs typeface="Arial"/>
              </a:rPr>
              <a:t>different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levels.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993300"/>
              </a:buClr>
              <a:buFont typeface="BM HANNA Air"/>
              <a:buChar char="■"/>
            </a:pP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48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RAID </a:t>
            </a:r>
            <a:r>
              <a:rPr sz="1800" dirty="0">
                <a:latin typeface="Arial"/>
                <a:cs typeface="Arial"/>
              </a:rPr>
              <a:t>= </a:t>
            </a:r>
            <a:r>
              <a:rPr sz="1800" spc="-5" dirty="0">
                <a:latin typeface="Arial"/>
                <a:cs typeface="Arial"/>
              </a:rPr>
              <a:t>redundant arrays of inexpensive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disks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38200" y="1772920"/>
            <a:ext cx="4024313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(cont)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200" y="2317123"/>
            <a:ext cx="7023734" cy="2940677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220345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Several improvements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disk-use techniques involve the use of  multiple disks working cooperatively.</a:t>
            </a:r>
            <a:endParaRPr sz="24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Disk </a:t>
            </a: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striping </a:t>
            </a:r>
            <a:r>
              <a:rPr sz="1800" spc="-5" dirty="0">
                <a:latin typeface="Arial"/>
                <a:cs typeface="Arial"/>
              </a:rPr>
              <a:t>uses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group of disks as one storage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unit.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2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Bit-level Striping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4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Block-level Striping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different blocks of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file are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striped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ct val="102200"/>
              </a:lnSpc>
              <a:spcBef>
                <a:spcPts val="6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RAID schemes improve performance and improve the reliability of  the storage system by storing redundant data.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2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latin typeface="Arial"/>
                <a:cs typeface="Arial"/>
              </a:rPr>
              <a:t>Mirroring </a:t>
            </a:r>
            <a:r>
              <a:rPr sz="1800" spc="-5" dirty="0">
                <a:latin typeface="Arial"/>
                <a:cs typeface="Arial"/>
              </a:rPr>
              <a:t>or </a:t>
            </a:r>
            <a:r>
              <a:rPr sz="1800" i="1" spc="-5" dirty="0">
                <a:latin typeface="Arial"/>
                <a:cs typeface="Arial"/>
              </a:rPr>
              <a:t>shadowing </a:t>
            </a:r>
            <a:r>
              <a:rPr sz="1800" spc="-5" dirty="0">
                <a:latin typeface="Arial"/>
                <a:cs typeface="Arial"/>
              </a:rPr>
              <a:t>keeps duplicate of each</a:t>
            </a:r>
            <a:r>
              <a:rPr sz="1800" spc="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disk.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i="1" spc="-5" dirty="0">
                <a:latin typeface="Arial"/>
                <a:cs typeface="Arial"/>
              </a:rPr>
              <a:t>Block interleaved parity </a:t>
            </a:r>
            <a:r>
              <a:rPr sz="1800" spc="-5" dirty="0">
                <a:latin typeface="Arial"/>
                <a:cs typeface="Arial"/>
              </a:rPr>
              <a:t>uses much less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redundancy.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438400" y="5334000"/>
            <a:ext cx="4548213" cy="108930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61994" y="1725764"/>
            <a:ext cx="333057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Levels</a:t>
            </a:r>
            <a:endParaRPr sz="3200" dirty="0">
              <a:solidFill>
                <a:schemeClr val="tx1"/>
              </a:solidFill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905000" y="2257041"/>
            <a:ext cx="5943600" cy="4191000"/>
            <a:chOff x="741362" y="839787"/>
            <a:chExt cx="7842250" cy="5772150"/>
          </a:xfrm>
        </p:grpSpPr>
        <p:sp>
          <p:nvSpPr>
            <p:cNvPr id="9" name="object 9"/>
            <p:cNvSpPr/>
            <p:nvPr/>
          </p:nvSpPr>
          <p:spPr>
            <a:xfrm>
              <a:off x="779462" y="877887"/>
              <a:ext cx="3373437" cy="56959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60412" y="858837"/>
              <a:ext cx="3411854" cy="5734050"/>
            </a:xfrm>
            <a:custGeom>
              <a:avLst/>
              <a:gdLst/>
              <a:ahLst/>
              <a:cxnLst/>
              <a:rect l="l" t="t" r="r" b="b"/>
              <a:pathLst>
                <a:path w="3411854" h="5734050">
                  <a:moveTo>
                    <a:pt x="0" y="0"/>
                  </a:moveTo>
                  <a:lnTo>
                    <a:pt x="3411541" y="0"/>
                  </a:lnTo>
                  <a:lnTo>
                    <a:pt x="3411541" y="5734053"/>
                  </a:lnTo>
                  <a:lnTo>
                    <a:pt x="0" y="5734053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272874" y="1360487"/>
              <a:ext cx="3310686" cy="30742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5494934" y="4848859"/>
            <a:ext cx="28562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ECC, </a:t>
            </a:r>
            <a:r>
              <a:rPr sz="2400" dirty="0">
                <a:latin typeface="Arial"/>
                <a:cs typeface="Arial"/>
              </a:rPr>
              <a:t>Hamming(7,</a:t>
            </a:r>
            <a:r>
              <a:rPr sz="2400" spc="-10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4)</a:t>
            </a:r>
            <a:endParaRPr sz="2400">
              <a:latin typeface="Arial"/>
              <a:cs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2"/>
          <p:cNvSpPr/>
          <p:nvPr/>
        </p:nvSpPr>
        <p:spPr>
          <a:xfrm>
            <a:off x="1066800" y="2438400"/>
            <a:ext cx="7493000" cy="3924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6"/>
          <p:cNvSpPr txBox="1">
            <a:spLocks noGrp="1"/>
          </p:cNvSpPr>
          <p:nvPr>
            <p:ph type="title"/>
          </p:nvPr>
        </p:nvSpPr>
        <p:spPr>
          <a:xfrm>
            <a:off x="762000" y="1696720"/>
            <a:ext cx="26670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</a:t>
            </a:r>
            <a:r>
              <a:rPr sz="3200" spc="-85" dirty="0">
                <a:solidFill>
                  <a:schemeClr val="tx1"/>
                </a:solidFill>
              </a:rPr>
              <a:t> </a:t>
            </a:r>
            <a:r>
              <a:rPr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8612371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1432346" y="3200400"/>
            <a:ext cx="6367553" cy="32636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81000" y="1752600"/>
            <a:ext cx="78867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8135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chemeClr val="tx1"/>
                </a:solidFill>
              </a:rPr>
              <a:t>RAID</a:t>
            </a:r>
            <a:r>
              <a:rPr spc="-80" dirty="0">
                <a:solidFill>
                  <a:schemeClr val="tx1"/>
                </a:solidFill>
              </a:rPr>
              <a:t> </a:t>
            </a:r>
            <a:r>
              <a:rPr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630555" y="2319671"/>
            <a:ext cx="738759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Sequential </a:t>
            </a:r>
            <a:r>
              <a:rPr sz="2400" dirty="0">
                <a:latin typeface="Arial"/>
                <a:cs typeface="Arial"/>
              </a:rPr>
              <a:t>read and </a:t>
            </a:r>
            <a:r>
              <a:rPr sz="2400" spc="-5" dirty="0">
                <a:latin typeface="Arial"/>
                <a:cs typeface="Arial"/>
              </a:rPr>
              <a:t>write </a:t>
            </a:r>
            <a:r>
              <a:rPr sz="2400" dirty="0">
                <a:latin typeface="Arial"/>
                <a:cs typeface="Arial"/>
              </a:rPr>
              <a:t>will have good </a:t>
            </a:r>
            <a:r>
              <a:rPr sz="2400" spc="-5" dirty="0">
                <a:latin typeface="Arial"/>
                <a:cs typeface="Arial"/>
              </a:rPr>
              <a:t>performance.  </a:t>
            </a:r>
            <a:r>
              <a:rPr sz="2400" dirty="0">
                <a:latin typeface="Arial"/>
                <a:cs typeface="Arial"/>
              </a:rPr>
              <a:t>Random read and </a:t>
            </a:r>
            <a:r>
              <a:rPr sz="2400" spc="-5" dirty="0">
                <a:latin typeface="Arial"/>
                <a:cs typeface="Arial"/>
              </a:rPr>
              <a:t>write </a:t>
            </a:r>
            <a:r>
              <a:rPr sz="2400" dirty="0">
                <a:latin typeface="Arial"/>
                <a:cs typeface="Arial"/>
              </a:rPr>
              <a:t>will have worst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performance.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40092" y="1780516"/>
            <a:ext cx="35528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chemeClr val="tx1"/>
                </a:solidFill>
              </a:rPr>
              <a:t>Objectives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200" y="2362200"/>
            <a:ext cx="6909434" cy="1567815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17145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Describe the physical structure of secondary and tertiary storage  devices and the resulting effects on the uses of the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devices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8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Explain the performance characteristics of mass-storage</a:t>
            </a:r>
            <a:r>
              <a:rPr sz="1800" spc="4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devices</a:t>
            </a:r>
            <a:endParaRPr sz="1800" dirty="0">
              <a:latin typeface="Arial"/>
              <a:cs typeface="Arial"/>
            </a:endParaRPr>
          </a:p>
          <a:p>
            <a:pPr marL="355600" marR="258445" indent="-342900">
              <a:lnSpc>
                <a:spcPct val="101099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Discuss operating-system services provided for mass storage,  including RAID and HSM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object 7"/>
          <p:cNvGrpSpPr/>
          <p:nvPr/>
        </p:nvGrpSpPr>
        <p:grpSpPr>
          <a:xfrm>
            <a:off x="847357" y="1752600"/>
            <a:ext cx="8072625" cy="5005678"/>
            <a:chOff x="619880" y="905877"/>
            <a:chExt cx="8824185" cy="5416826"/>
          </a:xfrm>
        </p:grpSpPr>
        <p:sp>
          <p:nvSpPr>
            <p:cNvPr id="9" name="object 8"/>
            <p:cNvSpPr/>
            <p:nvPr/>
          </p:nvSpPr>
          <p:spPr>
            <a:xfrm>
              <a:off x="619880" y="905877"/>
              <a:ext cx="3053228" cy="541682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9"/>
            <p:cNvSpPr/>
            <p:nvPr/>
          </p:nvSpPr>
          <p:spPr>
            <a:xfrm>
              <a:off x="3691756" y="1496626"/>
              <a:ext cx="5752309" cy="3719982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6"/>
          <p:cNvSpPr txBox="1">
            <a:spLocks noGrp="1"/>
          </p:cNvSpPr>
          <p:nvPr>
            <p:ph type="title"/>
          </p:nvPr>
        </p:nvSpPr>
        <p:spPr>
          <a:xfrm>
            <a:off x="707608" y="1066800"/>
            <a:ext cx="47807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Parity (Even)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Bit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60589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3732036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19200" y="3352800"/>
            <a:ext cx="6565900" cy="2862822"/>
            <a:chOff x="825500" y="2090178"/>
            <a:chExt cx="7493000" cy="4000493"/>
          </a:xfrm>
        </p:grpSpPr>
        <p:sp>
          <p:nvSpPr>
            <p:cNvPr id="3" name="object 3"/>
            <p:cNvSpPr/>
            <p:nvPr/>
          </p:nvSpPr>
          <p:spPr>
            <a:xfrm>
              <a:off x="5164137" y="4206875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25500" y="2090178"/>
              <a:ext cx="7493000" cy="400049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836120" y="1765911"/>
            <a:ext cx="135826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838200" y="2278991"/>
            <a:ext cx="856742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656205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"/>
                <a:cs typeface="Arial"/>
              </a:rPr>
              <a:t>Minimum of 3 disks </a:t>
            </a:r>
            <a:r>
              <a:rPr sz="2000" spc="-5" dirty="0">
                <a:latin typeface="Arial"/>
                <a:cs typeface="Arial"/>
              </a:rPr>
              <a:t>(2 </a:t>
            </a:r>
            <a:r>
              <a:rPr sz="2000" dirty="0">
                <a:latin typeface="Arial"/>
                <a:cs typeface="Arial"/>
              </a:rPr>
              <a:t>disks </a:t>
            </a:r>
            <a:r>
              <a:rPr sz="2000" spc="-5" dirty="0">
                <a:latin typeface="Arial"/>
                <a:cs typeface="Arial"/>
              </a:rPr>
              <a:t>for data </a:t>
            </a:r>
            <a:r>
              <a:rPr sz="2000" dirty="0">
                <a:latin typeface="Arial"/>
                <a:cs typeface="Arial"/>
              </a:rPr>
              <a:t>and 1 </a:t>
            </a:r>
            <a:r>
              <a:rPr sz="2000" spc="-5" dirty="0">
                <a:latin typeface="Arial"/>
                <a:cs typeface="Arial"/>
              </a:rPr>
              <a:t>for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parity)  Good random reads, </a:t>
            </a:r>
            <a:r>
              <a:rPr sz="2000" dirty="0">
                <a:latin typeface="Arial"/>
                <a:cs typeface="Arial"/>
              </a:rPr>
              <a:t>as </a:t>
            </a:r>
            <a:r>
              <a:rPr sz="2000" spc="-5" dirty="0">
                <a:latin typeface="Arial"/>
                <a:cs typeface="Arial"/>
              </a:rPr>
              <a:t>the data </a:t>
            </a:r>
            <a:r>
              <a:rPr sz="2000" dirty="0">
                <a:latin typeface="Arial"/>
                <a:cs typeface="Arial"/>
              </a:rPr>
              <a:t>blocks </a:t>
            </a:r>
            <a:r>
              <a:rPr sz="2000" spc="-5" dirty="0">
                <a:latin typeface="Arial"/>
                <a:cs typeface="Arial"/>
              </a:rPr>
              <a:t>are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striped.</a:t>
            </a:r>
            <a:endParaRPr sz="20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Bad </a:t>
            </a:r>
            <a:r>
              <a:rPr sz="2000" spc="-5" dirty="0">
                <a:latin typeface="Arial"/>
                <a:cs typeface="Arial"/>
              </a:rPr>
              <a:t>random writes, </a:t>
            </a:r>
            <a:r>
              <a:rPr sz="2000" dirty="0">
                <a:latin typeface="Arial"/>
                <a:cs typeface="Arial"/>
              </a:rPr>
              <a:t>as </a:t>
            </a:r>
            <a:r>
              <a:rPr sz="2000" spc="-5" dirty="0">
                <a:latin typeface="Arial"/>
                <a:cs typeface="Arial"/>
              </a:rPr>
              <a:t>for every write, </a:t>
            </a:r>
            <a:r>
              <a:rPr sz="2000" dirty="0">
                <a:latin typeface="Arial"/>
                <a:cs typeface="Arial"/>
              </a:rPr>
              <a:t>it has </a:t>
            </a:r>
            <a:r>
              <a:rPr sz="2000" spc="-5" dirty="0">
                <a:latin typeface="Arial"/>
                <a:cs typeface="Arial"/>
              </a:rPr>
              <a:t>to write to the </a:t>
            </a:r>
            <a:r>
              <a:rPr sz="2000" dirty="0">
                <a:latin typeface="Arial"/>
                <a:cs typeface="Arial"/>
              </a:rPr>
              <a:t>single </a:t>
            </a:r>
            <a:r>
              <a:rPr sz="2000" spc="-5" dirty="0">
                <a:latin typeface="Arial"/>
                <a:cs typeface="Arial"/>
              </a:rPr>
              <a:t>parity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disk.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/>
          <p:cNvSpPr/>
          <p:nvPr/>
        </p:nvSpPr>
        <p:spPr>
          <a:xfrm>
            <a:off x="1219200" y="2590800"/>
            <a:ext cx="6143264" cy="33104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6"/>
          <p:cNvSpPr txBox="1">
            <a:spLocks noGrp="1"/>
          </p:cNvSpPr>
          <p:nvPr>
            <p:ph type="title"/>
          </p:nvPr>
        </p:nvSpPr>
        <p:spPr>
          <a:xfrm>
            <a:off x="762000" y="1772920"/>
            <a:ext cx="135826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9176616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85800" y="1676400"/>
            <a:ext cx="3217863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chemeClr val="tx1"/>
                </a:solidFill>
              </a:rPr>
              <a:t>RAID</a:t>
            </a:r>
            <a:r>
              <a:rPr sz="3000" spc="-75" dirty="0">
                <a:solidFill>
                  <a:schemeClr val="tx1"/>
                </a:solidFill>
              </a:rPr>
              <a:t> </a:t>
            </a:r>
            <a:r>
              <a:rPr sz="3000" spc="-5" dirty="0">
                <a:solidFill>
                  <a:schemeClr val="tx1"/>
                </a:solidFill>
              </a:rPr>
              <a:t>Level</a:t>
            </a:r>
            <a:endParaRPr sz="30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9600" y="2133600"/>
            <a:ext cx="7721600" cy="43614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55600" marR="5080" indent="-342900">
              <a:lnSpc>
                <a:spcPct val="99400"/>
              </a:lnSpc>
              <a:spcBef>
                <a:spcPts val="11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700" spc="-5" dirty="0">
                <a:latin typeface="Arial"/>
                <a:cs typeface="Arial"/>
              </a:rPr>
              <a:t>RAID 1: Provides </a:t>
            </a:r>
            <a:r>
              <a:rPr sz="1700" spc="-5" dirty="0">
                <a:solidFill>
                  <a:srgbClr val="FF3300"/>
                </a:solidFill>
                <a:latin typeface="Arial"/>
                <a:cs typeface="Arial"/>
              </a:rPr>
              <a:t>fault tolerance </a:t>
            </a:r>
            <a:r>
              <a:rPr sz="1700" spc="-5" dirty="0">
                <a:latin typeface="Arial"/>
                <a:cs typeface="Arial"/>
              </a:rPr>
              <a:t>from disk errors and failure of all but  one of the drives. Increased read performance occurs when using </a:t>
            </a:r>
            <a:r>
              <a:rPr sz="1700" dirty="0">
                <a:latin typeface="Arial"/>
                <a:cs typeface="Arial"/>
              </a:rPr>
              <a:t>a  </a:t>
            </a:r>
            <a:r>
              <a:rPr sz="1700" spc="-5" dirty="0">
                <a:latin typeface="Arial"/>
                <a:cs typeface="Arial"/>
              </a:rPr>
              <a:t>multi-threaded operating system that supports split seeks, very small  performance reduction when writing. Array continues to operate </a:t>
            </a:r>
            <a:r>
              <a:rPr sz="1700" dirty="0">
                <a:latin typeface="Arial"/>
                <a:cs typeface="Arial"/>
              </a:rPr>
              <a:t>so  </a:t>
            </a:r>
            <a:r>
              <a:rPr sz="1700" spc="-5" dirty="0">
                <a:latin typeface="Arial"/>
                <a:cs typeface="Arial"/>
              </a:rPr>
              <a:t>long as at least </a:t>
            </a:r>
            <a:r>
              <a:rPr sz="1700" spc="-5" dirty="0">
                <a:solidFill>
                  <a:srgbClr val="FF3300"/>
                </a:solidFill>
                <a:latin typeface="Arial"/>
                <a:cs typeface="Arial"/>
              </a:rPr>
              <a:t>one drive </a:t>
            </a:r>
            <a:r>
              <a:rPr sz="1700" dirty="0">
                <a:latin typeface="Arial"/>
                <a:cs typeface="Arial"/>
              </a:rPr>
              <a:t>is</a:t>
            </a:r>
            <a:r>
              <a:rPr sz="1700" spc="-1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functioning.</a:t>
            </a:r>
            <a:endParaRPr sz="17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700" spc="-5" dirty="0">
                <a:latin typeface="Arial"/>
                <a:cs typeface="Arial"/>
              </a:rPr>
              <a:t>RAID 2: memory-style Hamming code parity. </a:t>
            </a:r>
            <a:r>
              <a:rPr sz="1700" spc="-5" dirty="0">
                <a:solidFill>
                  <a:srgbClr val="FF3300"/>
                </a:solidFill>
                <a:latin typeface="Arial"/>
                <a:cs typeface="Arial"/>
              </a:rPr>
              <a:t>Not really</a:t>
            </a:r>
            <a:r>
              <a:rPr sz="1700" spc="40" dirty="0">
                <a:solidFill>
                  <a:srgbClr val="FF3300"/>
                </a:solidFill>
                <a:latin typeface="Arial"/>
                <a:cs typeface="Arial"/>
              </a:rPr>
              <a:t> </a:t>
            </a:r>
            <a:r>
              <a:rPr sz="1700" spc="-5" dirty="0">
                <a:solidFill>
                  <a:srgbClr val="FF3300"/>
                </a:solidFill>
                <a:latin typeface="Arial"/>
                <a:cs typeface="Arial"/>
              </a:rPr>
              <a:t>practical</a:t>
            </a:r>
            <a:r>
              <a:rPr sz="1700" spc="-5" dirty="0">
                <a:latin typeface="Arial"/>
                <a:cs typeface="Arial"/>
              </a:rPr>
              <a:t>.</a:t>
            </a:r>
            <a:endParaRPr sz="1700" dirty="0">
              <a:latin typeface="Arial"/>
              <a:cs typeface="Arial"/>
            </a:endParaRPr>
          </a:p>
          <a:p>
            <a:pPr marL="355600" marR="80645" indent="-342900">
              <a:lnSpc>
                <a:spcPct val="101099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700" spc="-5" dirty="0">
                <a:latin typeface="Arial"/>
                <a:cs typeface="Arial"/>
              </a:rPr>
              <a:t>RAID 3: The single parity disk </a:t>
            </a:r>
            <a:r>
              <a:rPr sz="1700" dirty="0">
                <a:latin typeface="Arial"/>
                <a:cs typeface="Arial"/>
              </a:rPr>
              <a:t>is a </a:t>
            </a:r>
            <a:r>
              <a:rPr sz="1700" spc="-5" dirty="0">
                <a:latin typeface="Arial"/>
                <a:cs typeface="Arial"/>
              </a:rPr>
              <a:t>bottle-neck for writing since every  write requires updating the parity</a:t>
            </a:r>
            <a:r>
              <a:rPr sz="1700" spc="-1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data.</a:t>
            </a:r>
            <a:endParaRPr sz="1700" dirty="0">
              <a:latin typeface="Arial"/>
              <a:cs typeface="Arial"/>
            </a:endParaRPr>
          </a:p>
          <a:p>
            <a:pPr marL="355600" marR="360045" indent="-342900">
              <a:lnSpc>
                <a:spcPct val="101699"/>
              </a:lnSpc>
              <a:spcBef>
                <a:spcPts val="61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700" spc="-5" dirty="0">
                <a:latin typeface="Arial"/>
                <a:cs typeface="Arial"/>
              </a:rPr>
              <a:t>RAID 4: Identical with RAID </a:t>
            </a:r>
            <a:r>
              <a:rPr sz="1700" dirty="0">
                <a:latin typeface="Arial"/>
                <a:cs typeface="Arial"/>
              </a:rPr>
              <a:t>3 </a:t>
            </a:r>
            <a:r>
              <a:rPr sz="1700" spc="-5" dirty="0">
                <a:latin typeface="Arial"/>
                <a:cs typeface="Arial"/>
              </a:rPr>
              <a:t>except using block level parity. The  parity disk can become </a:t>
            </a:r>
            <a:r>
              <a:rPr sz="1700" dirty="0">
                <a:latin typeface="Arial"/>
                <a:cs typeface="Arial"/>
              </a:rPr>
              <a:t>a </a:t>
            </a:r>
            <a:r>
              <a:rPr sz="1700" spc="-5" dirty="0">
                <a:solidFill>
                  <a:srgbClr val="FF3300"/>
                </a:solidFill>
                <a:latin typeface="Arial"/>
                <a:cs typeface="Arial"/>
              </a:rPr>
              <a:t>bottleneck</a:t>
            </a:r>
            <a:r>
              <a:rPr sz="1700" spc="-5" dirty="0">
                <a:latin typeface="Arial"/>
                <a:cs typeface="Arial"/>
              </a:rPr>
              <a:t>. Large (parallel) reads and  writes are good. Small write causes </a:t>
            </a:r>
            <a:r>
              <a:rPr sz="1700" dirty="0">
                <a:latin typeface="Arial"/>
                <a:cs typeface="Arial"/>
              </a:rPr>
              <a:t>4 </a:t>
            </a:r>
            <a:r>
              <a:rPr sz="1700" spc="-5" dirty="0">
                <a:latin typeface="Arial"/>
                <a:cs typeface="Arial"/>
              </a:rPr>
              <a:t>page</a:t>
            </a:r>
            <a:r>
              <a:rPr sz="170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accesses.</a:t>
            </a:r>
            <a:endParaRPr sz="1700" dirty="0">
              <a:latin typeface="Arial"/>
              <a:cs typeface="Arial"/>
            </a:endParaRPr>
          </a:p>
          <a:p>
            <a:pPr marL="355600" marR="55244" indent="-342900">
              <a:lnSpc>
                <a:spcPct val="99400"/>
              </a:lnSpc>
              <a:spcBef>
                <a:spcPts val="66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700" spc="-5" dirty="0">
                <a:latin typeface="Arial"/>
                <a:cs typeface="Arial"/>
              </a:rPr>
              <a:t>RAID 5: Distributed parity requires all drives but one to be present to  operate; drive failure requires replacement, but the array </a:t>
            </a:r>
            <a:r>
              <a:rPr sz="1700" dirty="0">
                <a:latin typeface="Arial"/>
                <a:cs typeface="Arial"/>
              </a:rPr>
              <a:t>is </a:t>
            </a:r>
            <a:r>
              <a:rPr sz="1700" spc="-5" dirty="0">
                <a:latin typeface="Arial"/>
                <a:cs typeface="Arial"/>
              </a:rPr>
              <a:t>not  destroyed by </a:t>
            </a:r>
            <a:r>
              <a:rPr sz="1700" dirty="0">
                <a:latin typeface="Arial"/>
                <a:cs typeface="Arial"/>
              </a:rPr>
              <a:t>a </a:t>
            </a:r>
            <a:r>
              <a:rPr sz="1700" spc="-5" dirty="0">
                <a:latin typeface="Arial"/>
                <a:cs typeface="Arial"/>
              </a:rPr>
              <a:t>single drive</a:t>
            </a:r>
            <a:r>
              <a:rPr sz="1700" spc="-15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failure.</a:t>
            </a:r>
            <a:endParaRPr sz="17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700" spc="-5" dirty="0">
                <a:latin typeface="Arial"/>
                <a:cs typeface="Arial"/>
              </a:rPr>
              <a:t>RAID 6: extra redundancy information to guard multiple disk</a:t>
            </a:r>
            <a:r>
              <a:rPr sz="1700" spc="4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failures.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904973" y="2321687"/>
            <a:ext cx="3854477" cy="4002913"/>
            <a:chOff x="2198687" y="1262062"/>
            <a:chExt cx="4575810" cy="5240655"/>
          </a:xfrm>
        </p:grpSpPr>
        <p:sp>
          <p:nvSpPr>
            <p:cNvPr id="3" name="object 3"/>
            <p:cNvSpPr/>
            <p:nvPr/>
          </p:nvSpPr>
          <p:spPr>
            <a:xfrm>
              <a:off x="5164137" y="4206875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236787" y="1300162"/>
              <a:ext cx="4498975" cy="516413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217737" y="1281112"/>
              <a:ext cx="4537710" cy="5202555"/>
            </a:xfrm>
            <a:custGeom>
              <a:avLst/>
              <a:gdLst/>
              <a:ahLst/>
              <a:cxnLst/>
              <a:rect l="l" t="t" r="r" b="b"/>
              <a:pathLst>
                <a:path w="4537709" h="5202555">
                  <a:moveTo>
                    <a:pt x="0" y="0"/>
                  </a:moveTo>
                  <a:lnTo>
                    <a:pt x="4537082" y="0"/>
                  </a:lnTo>
                  <a:lnTo>
                    <a:pt x="4537082" y="5202242"/>
                  </a:lnTo>
                  <a:lnTo>
                    <a:pt x="0" y="520224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784217" y="1676400"/>
            <a:ext cx="496648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 (0 </a:t>
            </a:r>
            <a:r>
              <a:rPr sz="3200" dirty="0">
                <a:solidFill>
                  <a:schemeClr val="tx1"/>
                </a:solidFill>
              </a:rPr>
              <a:t>+ </a:t>
            </a:r>
            <a:r>
              <a:rPr sz="3200" spc="-5" dirty="0">
                <a:solidFill>
                  <a:schemeClr val="tx1"/>
                </a:solidFill>
              </a:rPr>
              <a:t>1) and (1 </a:t>
            </a:r>
            <a:r>
              <a:rPr sz="3200" dirty="0">
                <a:solidFill>
                  <a:schemeClr val="tx1"/>
                </a:solidFill>
              </a:rPr>
              <a:t>+</a:t>
            </a:r>
            <a:r>
              <a:rPr sz="3200" spc="-5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0)</a:t>
            </a:r>
            <a:endParaRPr sz="3200" dirty="0">
              <a:solidFill>
                <a:schemeClr val="tx1"/>
              </a:solidFill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5759450" y="2448301"/>
            <a:ext cx="2012950" cy="749300"/>
            <a:chOff x="6831012" y="1606550"/>
            <a:chExt cx="2012950" cy="749300"/>
          </a:xfrm>
        </p:grpSpPr>
        <p:sp>
          <p:nvSpPr>
            <p:cNvPr id="11" name="object 11"/>
            <p:cNvSpPr/>
            <p:nvPr/>
          </p:nvSpPr>
          <p:spPr>
            <a:xfrm>
              <a:off x="6835775" y="1611312"/>
              <a:ext cx="2003425" cy="739775"/>
            </a:xfrm>
            <a:custGeom>
              <a:avLst/>
              <a:gdLst/>
              <a:ahLst/>
              <a:cxnLst/>
              <a:rect l="l" t="t" r="r" b="b"/>
              <a:pathLst>
                <a:path w="2003425" h="739775">
                  <a:moveTo>
                    <a:pt x="2003425" y="0"/>
                  </a:moveTo>
                  <a:lnTo>
                    <a:pt x="609561" y="0"/>
                  </a:lnTo>
                  <a:lnTo>
                    <a:pt x="609561" y="431533"/>
                  </a:lnTo>
                  <a:lnTo>
                    <a:pt x="0" y="466712"/>
                  </a:lnTo>
                  <a:lnTo>
                    <a:pt x="609561" y="616483"/>
                  </a:lnTo>
                  <a:lnTo>
                    <a:pt x="609561" y="739775"/>
                  </a:lnTo>
                  <a:lnTo>
                    <a:pt x="2003425" y="739775"/>
                  </a:lnTo>
                  <a:lnTo>
                    <a:pt x="2003425" y="0"/>
                  </a:lnTo>
                  <a:close/>
                </a:path>
              </a:pathLst>
            </a:custGeom>
            <a:solidFill>
              <a:srgbClr val="FF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835775" y="1611312"/>
              <a:ext cx="2003425" cy="739775"/>
            </a:xfrm>
            <a:custGeom>
              <a:avLst/>
              <a:gdLst/>
              <a:ahLst/>
              <a:cxnLst/>
              <a:rect l="l" t="t" r="r" b="b"/>
              <a:pathLst>
                <a:path w="2003425" h="739775">
                  <a:moveTo>
                    <a:pt x="609563" y="0"/>
                  </a:moveTo>
                  <a:lnTo>
                    <a:pt x="609563" y="431536"/>
                  </a:lnTo>
                  <a:lnTo>
                    <a:pt x="0" y="466710"/>
                  </a:lnTo>
                  <a:lnTo>
                    <a:pt x="609563" y="616480"/>
                  </a:lnTo>
                  <a:lnTo>
                    <a:pt x="609563" y="739776"/>
                  </a:lnTo>
                  <a:lnTo>
                    <a:pt x="2003431" y="739776"/>
                  </a:lnTo>
                  <a:lnTo>
                    <a:pt x="2003431" y="0"/>
                  </a:lnTo>
                  <a:lnTo>
                    <a:pt x="841905" y="0"/>
                  </a:lnTo>
                  <a:lnTo>
                    <a:pt x="609563" y="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6505575" y="2471922"/>
            <a:ext cx="1130935" cy="56832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 indent="31750">
              <a:lnSpc>
                <a:spcPts val="2110"/>
              </a:lnSpc>
              <a:spcBef>
                <a:spcPts val="210"/>
              </a:spcBef>
            </a:pPr>
            <a:r>
              <a:rPr sz="1800" spc="-5" dirty="0">
                <a:solidFill>
                  <a:schemeClr val="bg1"/>
                </a:solidFill>
                <a:latin typeface="Arial"/>
                <a:cs typeface="Arial"/>
              </a:rPr>
              <a:t>Stripe and  </a:t>
            </a:r>
            <a:r>
              <a:rPr sz="1800" dirty="0">
                <a:solidFill>
                  <a:schemeClr val="bg1"/>
                </a:solidFill>
                <a:latin typeface="Arial"/>
                <a:cs typeface="Arial"/>
              </a:rPr>
              <a:t>then</a:t>
            </a:r>
            <a:r>
              <a:rPr sz="1800" spc="-85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chemeClr val="bg1"/>
                </a:solidFill>
                <a:latin typeface="Arial"/>
                <a:cs typeface="Arial"/>
              </a:rPr>
              <a:t>mirror</a:t>
            </a:r>
            <a:endParaRPr sz="1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5795937" y="4988688"/>
            <a:ext cx="1970405" cy="749300"/>
            <a:chOff x="6867499" y="4705350"/>
            <a:chExt cx="1970405" cy="749300"/>
          </a:xfrm>
        </p:grpSpPr>
        <p:sp>
          <p:nvSpPr>
            <p:cNvPr id="15" name="object 15"/>
            <p:cNvSpPr/>
            <p:nvPr/>
          </p:nvSpPr>
          <p:spPr>
            <a:xfrm>
              <a:off x="6872261" y="4710112"/>
              <a:ext cx="1960880" cy="739775"/>
            </a:xfrm>
            <a:custGeom>
              <a:avLst/>
              <a:gdLst/>
              <a:ahLst/>
              <a:cxnLst/>
              <a:rect l="l" t="t" r="r" b="b"/>
              <a:pathLst>
                <a:path w="1960879" h="739775">
                  <a:moveTo>
                    <a:pt x="1960587" y="0"/>
                  </a:moveTo>
                  <a:lnTo>
                    <a:pt x="566762" y="0"/>
                  </a:lnTo>
                  <a:lnTo>
                    <a:pt x="566762" y="431533"/>
                  </a:lnTo>
                  <a:lnTo>
                    <a:pt x="0" y="379412"/>
                  </a:lnTo>
                  <a:lnTo>
                    <a:pt x="566762" y="616483"/>
                  </a:lnTo>
                  <a:lnTo>
                    <a:pt x="566762" y="739775"/>
                  </a:lnTo>
                  <a:lnTo>
                    <a:pt x="1960587" y="739775"/>
                  </a:lnTo>
                  <a:lnTo>
                    <a:pt x="1960587" y="0"/>
                  </a:lnTo>
                  <a:close/>
                </a:path>
              </a:pathLst>
            </a:custGeom>
            <a:solidFill>
              <a:srgbClr val="FF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6872261" y="4710112"/>
              <a:ext cx="1960880" cy="739775"/>
            </a:xfrm>
            <a:custGeom>
              <a:avLst/>
              <a:gdLst/>
              <a:ahLst/>
              <a:cxnLst/>
              <a:rect l="l" t="t" r="r" b="b"/>
              <a:pathLst>
                <a:path w="1960879" h="739775">
                  <a:moveTo>
                    <a:pt x="566754" y="0"/>
                  </a:moveTo>
                  <a:lnTo>
                    <a:pt x="566754" y="431536"/>
                  </a:lnTo>
                  <a:lnTo>
                    <a:pt x="0" y="379409"/>
                  </a:lnTo>
                  <a:lnTo>
                    <a:pt x="566754" y="616480"/>
                  </a:lnTo>
                  <a:lnTo>
                    <a:pt x="566754" y="739776"/>
                  </a:lnTo>
                  <a:lnTo>
                    <a:pt x="1960581" y="739776"/>
                  </a:lnTo>
                  <a:lnTo>
                    <a:pt x="1960581" y="0"/>
                  </a:lnTo>
                  <a:lnTo>
                    <a:pt x="799029" y="0"/>
                  </a:lnTo>
                  <a:lnTo>
                    <a:pt x="566754" y="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6518275" y="5013326"/>
            <a:ext cx="1092835" cy="56832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 indent="12700">
              <a:lnSpc>
                <a:spcPts val="2110"/>
              </a:lnSpc>
              <a:spcBef>
                <a:spcPts val="210"/>
              </a:spcBef>
            </a:pPr>
            <a:r>
              <a:rPr sz="1800" spc="-5" dirty="0">
                <a:solidFill>
                  <a:schemeClr val="bg1"/>
                </a:solidFill>
                <a:latin typeface="Arial"/>
                <a:cs typeface="Arial"/>
              </a:rPr>
              <a:t>Mirror and  then</a:t>
            </a:r>
            <a:r>
              <a:rPr sz="1800" spc="-75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chemeClr val="bg1"/>
                </a:solidFill>
                <a:latin typeface="Arial"/>
                <a:cs typeface="Arial"/>
              </a:rPr>
              <a:t>stripe</a:t>
            </a:r>
            <a:endParaRPr sz="1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6"/>
          <p:cNvSpPr txBox="1">
            <a:spLocks noGrp="1"/>
          </p:cNvSpPr>
          <p:nvPr>
            <p:ph type="title"/>
          </p:nvPr>
        </p:nvSpPr>
        <p:spPr>
          <a:xfrm>
            <a:off x="762000" y="1752600"/>
            <a:ext cx="1821814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dirty="0">
                <a:solidFill>
                  <a:schemeClr val="tx1"/>
                </a:solidFill>
              </a:rPr>
              <a:t>0+1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2281602"/>
            <a:ext cx="4410075" cy="3905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2372306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907" y="2360077"/>
            <a:ext cx="4572000" cy="4149306"/>
          </a:xfrm>
          <a:prstGeom prst="rect">
            <a:avLst/>
          </a:prstGeom>
        </p:spPr>
      </p:pic>
      <p:sp>
        <p:nvSpPr>
          <p:cNvPr id="4" name="object 6"/>
          <p:cNvSpPr txBox="1">
            <a:spLocks noGrp="1"/>
          </p:cNvSpPr>
          <p:nvPr>
            <p:ph type="title"/>
          </p:nvPr>
        </p:nvSpPr>
        <p:spPr>
          <a:xfrm>
            <a:off x="762000" y="1828800"/>
            <a:ext cx="1821814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dirty="0">
                <a:solidFill>
                  <a:schemeClr val="tx1"/>
                </a:solidFill>
              </a:rPr>
              <a:t>1+0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6593251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438400"/>
            <a:ext cx="5924550" cy="3562350"/>
          </a:xfrm>
          <a:prstGeom prst="rect">
            <a:avLst/>
          </a:prstGeom>
        </p:spPr>
      </p:pic>
      <p:sp>
        <p:nvSpPr>
          <p:cNvPr id="3" name="object 8"/>
          <p:cNvSpPr txBox="1">
            <a:spLocks noGrp="1"/>
          </p:cNvSpPr>
          <p:nvPr>
            <p:ph type="title"/>
          </p:nvPr>
        </p:nvSpPr>
        <p:spPr>
          <a:xfrm>
            <a:off x="838200" y="1772920"/>
            <a:ext cx="1821814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RAID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dirty="0">
                <a:solidFill>
                  <a:schemeClr val="tx1"/>
                </a:solidFill>
              </a:rPr>
              <a:t>0+3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6002251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62000" y="1752600"/>
            <a:ext cx="80772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Stable-Storage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Implementation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82016" y="2438400"/>
            <a:ext cx="7271384" cy="24822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Write-ahead log scheme requires stable storage.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993300"/>
              </a:buClr>
              <a:buFont typeface="BM HANNA Air"/>
              <a:buChar char="■"/>
            </a:pPr>
            <a:endParaRPr sz="245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implement stable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storage:</a:t>
            </a:r>
            <a:endParaRPr sz="1800" dirty="0">
              <a:latin typeface="Arial"/>
              <a:cs typeface="Arial"/>
            </a:endParaRPr>
          </a:p>
          <a:p>
            <a:pPr marL="755650" marR="525780" lvl="1" indent="-285750">
              <a:lnSpc>
                <a:spcPct val="101099"/>
              </a:lnSpc>
              <a:spcBef>
                <a:spcPts val="62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Replicate information on more than one nonvolatile storage  media with independent failure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modes.</a:t>
            </a:r>
            <a:endParaRPr sz="1800" dirty="0">
              <a:latin typeface="Arial"/>
              <a:cs typeface="Arial"/>
            </a:endParaRPr>
          </a:p>
          <a:p>
            <a:pPr marL="755650" marR="5080" lvl="1" indent="-285750">
              <a:lnSpc>
                <a:spcPct val="99400"/>
              </a:lnSpc>
              <a:spcBef>
                <a:spcPts val="76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Update information </a:t>
            </a:r>
            <a:r>
              <a:rPr sz="1800" dirty="0">
                <a:latin typeface="Arial"/>
                <a:cs typeface="Arial"/>
              </a:rPr>
              <a:t>in a </a:t>
            </a:r>
            <a:r>
              <a:rPr sz="1800" spc="-5" dirty="0">
                <a:latin typeface="Arial"/>
                <a:cs typeface="Arial"/>
              </a:rPr>
              <a:t>controlled manner to ensure that </a:t>
            </a:r>
            <a:r>
              <a:rPr sz="1800" dirty="0">
                <a:latin typeface="Arial"/>
                <a:cs typeface="Arial"/>
              </a:rPr>
              <a:t>we </a:t>
            </a:r>
            <a:r>
              <a:rPr sz="1800" spc="-5" dirty="0">
                <a:latin typeface="Arial"/>
                <a:cs typeface="Arial"/>
              </a:rPr>
              <a:t>can  recover the stable data after any failure during data transfer or  recovery.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2362200"/>
            <a:ext cx="6794493" cy="3886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8"/>
          <p:cNvSpPr txBox="1">
            <a:spLocks noGrp="1"/>
          </p:cNvSpPr>
          <p:nvPr>
            <p:ph type="title"/>
          </p:nvPr>
        </p:nvSpPr>
        <p:spPr>
          <a:xfrm>
            <a:off x="766762" y="1696720"/>
            <a:ext cx="327183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ARIES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Log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870556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27964" y="1763648"/>
            <a:ext cx="9306636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chemeClr val="tx1"/>
                </a:solidFill>
              </a:rPr>
              <a:t>Overview of </a:t>
            </a:r>
            <a:r>
              <a:rPr spc="-10" dirty="0">
                <a:solidFill>
                  <a:schemeClr val="tx1"/>
                </a:solidFill>
              </a:rPr>
              <a:t>Mass </a:t>
            </a:r>
            <a:r>
              <a:rPr spc="-5" dirty="0">
                <a:solidFill>
                  <a:schemeClr val="tx1"/>
                </a:solidFill>
              </a:rPr>
              <a:t>Storage</a:t>
            </a:r>
            <a:r>
              <a:rPr spc="-75" dirty="0">
                <a:solidFill>
                  <a:schemeClr val="tx1"/>
                </a:solidFill>
              </a:rPr>
              <a:t> </a:t>
            </a:r>
            <a:r>
              <a:rPr spc="-5" dirty="0">
                <a:solidFill>
                  <a:schemeClr val="tx1"/>
                </a:solidFill>
              </a:rPr>
              <a:t>Structure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38200" y="2209800"/>
            <a:ext cx="7271384" cy="3954779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317500" indent="-304800">
              <a:lnSpc>
                <a:spcPct val="100000"/>
              </a:lnSpc>
              <a:spcBef>
                <a:spcPts val="700"/>
              </a:spcBef>
              <a:buClr>
                <a:srgbClr val="993300"/>
              </a:buClr>
              <a:buSzPct val="87500"/>
              <a:buFont typeface="BM HANNA Air"/>
              <a:buChar char="■"/>
              <a:tabLst>
                <a:tab pos="316865" algn="l"/>
                <a:tab pos="317500" algn="l"/>
              </a:tabLst>
            </a:pPr>
            <a:r>
              <a:rPr sz="1600" spc="-5" dirty="0">
                <a:latin typeface="Arial"/>
                <a:cs typeface="Arial"/>
              </a:rPr>
              <a:t>Magnetic disks provide bulk of secondary storage of modern</a:t>
            </a:r>
            <a:r>
              <a:rPr sz="1600" spc="9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computers</a:t>
            </a:r>
            <a:endParaRPr sz="1600" dirty="0">
              <a:latin typeface="Arial"/>
              <a:cs typeface="Arial"/>
            </a:endParaRPr>
          </a:p>
          <a:p>
            <a:pPr marL="723900" lvl="1" indent="-254000">
              <a:lnSpc>
                <a:spcPct val="100000"/>
              </a:lnSpc>
              <a:spcBef>
                <a:spcPts val="600"/>
              </a:spcBef>
              <a:buClr>
                <a:srgbClr val="CC6600"/>
              </a:buClr>
              <a:buSzPct val="81250"/>
              <a:buFont typeface="BM HANNA Air"/>
              <a:buChar char="●"/>
              <a:tabLst>
                <a:tab pos="723900" algn="l"/>
              </a:tabLst>
            </a:pPr>
            <a:r>
              <a:rPr sz="1600" spc="-5" dirty="0">
                <a:latin typeface="Arial"/>
                <a:cs typeface="Arial"/>
              </a:rPr>
              <a:t>Drives </a:t>
            </a:r>
            <a:r>
              <a:rPr sz="1600" dirty="0">
                <a:latin typeface="Arial"/>
                <a:cs typeface="Arial"/>
              </a:rPr>
              <a:t>rotate </a:t>
            </a:r>
            <a:r>
              <a:rPr sz="1600" spc="-5" dirty="0">
                <a:latin typeface="Arial"/>
                <a:cs typeface="Arial"/>
              </a:rPr>
              <a:t>at 60 </a:t>
            </a:r>
            <a:r>
              <a:rPr sz="1600" dirty="0">
                <a:latin typeface="Arial"/>
                <a:cs typeface="Arial"/>
              </a:rPr>
              <a:t>to </a:t>
            </a:r>
            <a:r>
              <a:rPr sz="1600" spc="-5" dirty="0">
                <a:latin typeface="Arial"/>
                <a:cs typeface="Arial"/>
              </a:rPr>
              <a:t>200 times per</a:t>
            </a:r>
            <a:r>
              <a:rPr sz="1600" spc="4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second</a:t>
            </a:r>
            <a:endParaRPr sz="1600" dirty="0">
              <a:latin typeface="Arial"/>
              <a:cs typeface="Arial"/>
            </a:endParaRPr>
          </a:p>
          <a:p>
            <a:pPr marL="723900" lvl="1" indent="-254000">
              <a:lnSpc>
                <a:spcPct val="100000"/>
              </a:lnSpc>
              <a:spcBef>
                <a:spcPts val="575"/>
              </a:spcBef>
              <a:buClr>
                <a:srgbClr val="CC6600"/>
              </a:buClr>
              <a:buSzPct val="81250"/>
              <a:buFont typeface="BM HANNA Air"/>
              <a:buChar char="●"/>
              <a:tabLst>
                <a:tab pos="723900" algn="l"/>
              </a:tabLst>
            </a:pPr>
            <a:r>
              <a:rPr sz="1600" b="1" spc="-5" dirty="0">
                <a:latin typeface="Arial"/>
                <a:cs typeface="Arial"/>
              </a:rPr>
              <a:t>Transfer </a:t>
            </a:r>
            <a:r>
              <a:rPr sz="1600" b="1" dirty="0">
                <a:latin typeface="Arial"/>
                <a:cs typeface="Arial"/>
              </a:rPr>
              <a:t>rate </a:t>
            </a:r>
            <a:r>
              <a:rPr sz="1600" spc="-5" dirty="0">
                <a:latin typeface="Arial"/>
                <a:cs typeface="Arial"/>
              </a:rPr>
              <a:t>is </a:t>
            </a:r>
            <a:r>
              <a:rPr sz="1600" dirty="0">
                <a:latin typeface="Arial"/>
                <a:cs typeface="Arial"/>
              </a:rPr>
              <a:t>rate </a:t>
            </a:r>
            <a:r>
              <a:rPr sz="1600" spc="-5" dirty="0">
                <a:latin typeface="Arial"/>
                <a:cs typeface="Arial"/>
              </a:rPr>
              <a:t>at which data flow between drive and</a:t>
            </a:r>
            <a:r>
              <a:rPr sz="1600" spc="6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computer</a:t>
            </a:r>
            <a:endParaRPr sz="1600" dirty="0">
              <a:latin typeface="Arial"/>
              <a:cs typeface="Arial"/>
            </a:endParaRPr>
          </a:p>
          <a:p>
            <a:pPr marL="723900" marR="151765" lvl="1" indent="-254000">
              <a:lnSpc>
                <a:spcPct val="101299"/>
              </a:lnSpc>
              <a:spcBef>
                <a:spcPts val="550"/>
              </a:spcBef>
              <a:buClr>
                <a:srgbClr val="CC6600"/>
              </a:buClr>
              <a:buSzPct val="81250"/>
              <a:buFont typeface="BM HANNA Air"/>
              <a:buChar char="●"/>
              <a:tabLst>
                <a:tab pos="723900" algn="l"/>
              </a:tabLst>
            </a:pPr>
            <a:r>
              <a:rPr sz="1600" b="1" spc="-5" dirty="0">
                <a:latin typeface="Arial"/>
                <a:cs typeface="Arial"/>
              </a:rPr>
              <a:t>Positioning </a:t>
            </a:r>
            <a:r>
              <a:rPr sz="1600" b="1" dirty="0">
                <a:latin typeface="Arial"/>
                <a:cs typeface="Arial"/>
              </a:rPr>
              <a:t>time </a:t>
            </a:r>
            <a:r>
              <a:rPr sz="1600" spc="-5" dirty="0">
                <a:latin typeface="Arial"/>
                <a:cs typeface="Arial"/>
              </a:rPr>
              <a:t>(</a:t>
            </a:r>
            <a:r>
              <a:rPr sz="1600" b="1" spc="-5" dirty="0">
                <a:latin typeface="Arial"/>
                <a:cs typeface="Arial"/>
              </a:rPr>
              <a:t>random-access </a:t>
            </a:r>
            <a:r>
              <a:rPr sz="1600" b="1" dirty="0">
                <a:latin typeface="Arial"/>
                <a:cs typeface="Arial"/>
              </a:rPr>
              <a:t>time</a:t>
            </a:r>
            <a:r>
              <a:rPr sz="1600" dirty="0">
                <a:latin typeface="Arial"/>
                <a:cs typeface="Arial"/>
              </a:rPr>
              <a:t>) </a:t>
            </a:r>
            <a:r>
              <a:rPr sz="1600" spc="-5" dirty="0">
                <a:latin typeface="Arial"/>
                <a:cs typeface="Arial"/>
              </a:rPr>
              <a:t>is time </a:t>
            </a:r>
            <a:r>
              <a:rPr sz="1600" dirty="0">
                <a:latin typeface="Arial"/>
                <a:cs typeface="Arial"/>
              </a:rPr>
              <a:t>to </a:t>
            </a:r>
            <a:r>
              <a:rPr sz="1600" spc="-5" dirty="0">
                <a:latin typeface="Arial"/>
                <a:cs typeface="Arial"/>
              </a:rPr>
              <a:t>move disk arm </a:t>
            </a:r>
            <a:r>
              <a:rPr sz="1600" dirty="0">
                <a:latin typeface="Arial"/>
                <a:cs typeface="Arial"/>
              </a:rPr>
              <a:t>to  </a:t>
            </a:r>
            <a:r>
              <a:rPr sz="1600" spc="-5" dirty="0">
                <a:latin typeface="Arial"/>
                <a:cs typeface="Arial"/>
              </a:rPr>
              <a:t>desired cylinder (</a:t>
            </a:r>
            <a:r>
              <a:rPr sz="1600" b="1" spc="-5" dirty="0">
                <a:latin typeface="Arial"/>
                <a:cs typeface="Arial"/>
              </a:rPr>
              <a:t>seek </a:t>
            </a:r>
            <a:r>
              <a:rPr sz="1600" b="1" dirty="0">
                <a:latin typeface="Arial"/>
                <a:cs typeface="Arial"/>
              </a:rPr>
              <a:t>time</a:t>
            </a:r>
            <a:r>
              <a:rPr sz="1600" dirty="0">
                <a:latin typeface="Arial"/>
                <a:cs typeface="Arial"/>
              </a:rPr>
              <a:t>) </a:t>
            </a:r>
            <a:r>
              <a:rPr sz="1600" spc="-5" dirty="0">
                <a:latin typeface="Arial"/>
                <a:cs typeface="Arial"/>
              </a:rPr>
              <a:t>and time </a:t>
            </a:r>
            <a:r>
              <a:rPr sz="1600" dirty="0">
                <a:latin typeface="Arial"/>
                <a:cs typeface="Arial"/>
              </a:rPr>
              <a:t>for </a:t>
            </a:r>
            <a:r>
              <a:rPr sz="1600" spc="-5" dirty="0">
                <a:latin typeface="Arial"/>
                <a:cs typeface="Arial"/>
              </a:rPr>
              <a:t>desired sector </a:t>
            </a:r>
            <a:r>
              <a:rPr sz="1600" dirty="0">
                <a:latin typeface="Arial"/>
                <a:cs typeface="Arial"/>
              </a:rPr>
              <a:t>to rotate </a:t>
            </a:r>
            <a:r>
              <a:rPr sz="1600" spc="-5" dirty="0">
                <a:latin typeface="Arial"/>
                <a:cs typeface="Arial"/>
              </a:rPr>
              <a:t>under  </a:t>
            </a:r>
            <a:r>
              <a:rPr sz="1600" dirty="0">
                <a:latin typeface="Arial"/>
                <a:cs typeface="Arial"/>
              </a:rPr>
              <a:t>the </a:t>
            </a:r>
            <a:r>
              <a:rPr sz="1600" spc="-5" dirty="0">
                <a:latin typeface="Arial"/>
                <a:cs typeface="Arial"/>
              </a:rPr>
              <a:t>disk head (</a:t>
            </a:r>
            <a:r>
              <a:rPr sz="1600" b="1" spc="-5" dirty="0">
                <a:latin typeface="Arial"/>
                <a:cs typeface="Arial"/>
              </a:rPr>
              <a:t>rotational</a:t>
            </a:r>
            <a:r>
              <a:rPr sz="1600" b="1" spc="20" dirty="0">
                <a:latin typeface="Arial"/>
                <a:cs typeface="Arial"/>
              </a:rPr>
              <a:t> </a:t>
            </a:r>
            <a:r>
              <a:rPr sz="1600" b="1" spc="-5" dirty="0">
                <a:latin typeface="Arial"/>
                <a:cs typeface="Arial"/>
              </a:rPr>
              <a:t>latency</a:t>
            </a:r>
            <a:r>
              <a:rPr sz="1600" spc="-5" dirty="0">
                <a:latin typeface="Arial"/>
                <a:cs typeface="Arial"/>
              </a:rPr>
              <a:t>)</a:t>
            </a:r>
            <a:endParaRPr sz="1600" dirty="0">
              <a:latin typeface="Arial"/>
              <a:cs typeface="Arial"/>
            </a:endParaRPr>
          </a:p>
          <a:p>
            <a:pPr marL="723900" lvl="1" indent="-254000">
              <a:lnSpc>
                <a:spcPct val="100000"/>
              </a:lnSpc>
              <a:spcBef>
                <a:spcPts val="600"/>
              </a:spcBef>
              <a:buClr>
                <a:srgbClr val="CC6600"/>
              </a:buClr>
              <a:buSzPct val="81250"/>
              <a:buFont typeface="BM HANNA Air"/>
              <a:buChar char="●"/>
              <a:tabLst>
                <a:tab pos="723900" algn="l"/>
              </a:tabLst>
            </a:pPr>
            <a:r>
              <a:rPr sz="1600" b="1" spc="-5" dirty="0">
                <a:latin typeface="Arial"/>
                <a:cs typeface="Arial"/>
              </a:rPr>
              <a:t>Head crash </a:t>
            </a:r>
            <a:r>
              <a:rPr sz="1600" spc="-5" dirty="0">
                <a:latin typeface="Arial"/>
                <a:cs typeface="Arial"/>
              </a:rPr>
              <a:t>results </a:t>
            </a:r>
            <a:r>
              <a:rPr sz="1600" dirty="0">
                <a:latin typeface="Arial"/>
                <a:cs typeface="Arial"/>
              </a:rPr>
              <a:t>from </a:t>
            </a:r>
            <a:r>
              <a:rPr sz="1600" spc="-5" dirty="0">
                <a:latin typeface="Arial"/>
                <a:cs typeface="Arial"/>
              </a:rPr>
              <a:t>disk head making contact with </a:t>
            </a:r>
            <a:r>
              <a:rPr sz="1600" dirty="0">
                <a:latin typeface="Arial"/>
                <a:cs typeface="Arial"/>
              </a:rPr>
              <a:t>the </a:t>
            </a:r>
            <a:r>
              <a:rPr sz="1600" spc="-5" dirty="0">
                <a:latin typeface="Arial"/>
                <a:cs typeface="Arial"/>
              </a:rPr>
              <a:t>disk</a:t>
            </a:r>
            <a:r>
              <a:rPr sz="1600" spc="8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surface</a:t>
            </a:r>
            <a:endParaRPr sz="1600" dirty="0">
              <a:latin typeface="Arial"/>
              <a:cs typeface="Arial"/>
            </a:endParaRPr>
          </a:p>
          <a:p>
            <a:pPr marL="869950">
              <a:lnSpc>
                <a:spcPct val="100000"/>
              </a:lnSpc>
              <a:spcBef>
                <a:spcPts val="575"/>
              </a:spcBef>
            </a:pPr>
            <a:r>
              <a:rPr sz="1200" dirty="0">
                <a:solidFill>
                  <a:srgbClr val="009900"/>
                </a:solidFill>
                <a:latin typeface="Webdings"/>
                <a:cs typeface="Webdings"/>
              </a:rPr>
              <a:t></a:t>
            </a:r>
            <a:r>
              <a:rPr sz="1200" dirty="0">
                <a:solidFill>
                  <a:srgbClr val="009900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Arial"/>
                <a:cs typeface="Arial"/>
              </a:rPr>
              <a:t>That’s</a:t>
            </a:r>
            <a:r>
              <a:rPr sz="1600" spc="1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bad</a:t>
            </a:r>
            <a:endParaRPr sz="1600" dirty="0">
              <a:latin typeface="Arial"/>
              <a:cs typeface="Arial"/>
            </a:endParaRPr>
          </a:p>
          <a:p>
            <a:pPr marL="317500" indent="-304800">
              <a:lnSpc>
                <a:spcPct val="100000"/>
              </a:lnSpc>
              <a:spcBef>
                <a:spcPts val="580"/>
              </a:spcBef>
              <a:buClr>
                <a:srgbClr val="993300"/>
              </a:buClr>
              <a:buSzPct val="87500"/>
              <a:buFont typeface="BM HANNA Air"/>
              <a:buChar char="■"/>
              <a:tabLst>
                <a:tab pos="316865" algn="l"/>
                <a:tab pos="317500" algn="l"/>
              </a:tabLst>
            </a:pPr>
            <a:r>
              <a:rPr sz="1600" spc="-5" dirty="0">
                <a:latin typeface="Arial"/>
                <a:cs typeface="Arial"/>
              </a:rPr>
              <a:t>Disks can be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removable</a:t>
            </a:r>
            <a:endParaRPr sz="1600" dirty="0">
              <a:latin typeface="Arial"/>
              <a:cs typeface="Arial"/>
            </a:endParaRPr>
          </a:p>
          <a:p>
            <a:pPr marL="317500" indent="-304800">
              <a:lnSpc>
                <a:spcPct val="100000"/>
              </a:lnSpc>
              <a:spcBef>
                <a:spcPts val="670"/>
              </a:spcBef>
              <a:buClr>
                <a:srgbClr val="993300"/>
              </a:buClr>
              <a:buSzPct val="87500"/>
              <a:buFont typeface="BM HANNA Air"/>
              <a:buChar char="■"/>
              <a:tabLst>
                <a:tab pos="316865" algn="l"/>
                <a:tab pos="317500" algn="l"/>
              </a:tabLst>
            </a:pPr>
            <a:r>
              <a:rPr sz="1600" spc="-5" dirty="0">
                <a:latin typeface="Arial"/>
                <a:cs typeface="Arial"/>
              </a:rPr>
              <a:t>Drive attached </a:t>
            </a:r>
            <a:r>
              <a:rPr sz="1600" dirty="0">
                <a:latin typeface="Arial"/>
                <a:cs typeface="Arial"/>
              </a:rPr>
              <a:t>to </a:t>
            </a:r>
            <a:r>
              <a:rPr sz="1600" spc="-5" dirty="0">
                <a:latin typeface="Arial"/>
                <a:cs typeface="Arial"/>
              </a:rPr>
              <a:t>computer via </a:t>
            </a:r>
            <a:r>
              <a:rPr sz="1600" b="1" dirty="0">
                <a:latin typeface="Arial"/>
                <a:cs typeface="Arial"/>
              </a:rPr>
              <a:t>I/O</a:t>
            </a:r>
            <a:r>
              <a:rPr sz="1600" b="1" spc="35" dirty="0">
                <a:latin typeface="Arial"/>
                <a:cs typeface="Arial"/>
              </a:rPr>
              <a:t> </a:t>
            </a:r>
            <a:r>
              <a:rPr sz="1600" b="1" spc="-5" dirty="0">
                <a:latin typeface="Arial"/>
                <a:cs typeface="Arial"/>
              </a:rPr>
              <a:t>bus</a:t>
            </a:r>
            <a:endParaRPr sz="1600" dirty="0">
              <a:latin typeface="Arial"/>
              <a:cs typeface="Arial"/>
            </a:endParaRPr>
          </a:p>
          <a:p>
            <a:pPr marL="723900" lvl="1" indent="-254000">
              <a:lnSpc>
                <a:spcPct val="100000"/>
              </a:lnSpc>
              <a:spcBef>
                <a:spcPts val="575"/>
              </a:spcBef>
              <a:buClr>
                <a:srgbClr val="CC6600"/>
              </a:buClr>
              <a:buSzPct val="81250"/>
              <a:buFont typeface="BM HANNA Air"/>
              <a:buChar char="●"/>
              <a:tabLst>
                <a:tab pos="723900" algn="l"/>
              </a:tabLst>
            </a:pPr>
            <a:r>
              <a:rPr sz="1600" spc="-5" dirty="0">
                <a:latin typeface="Arial"/>
                <a:cs typeface="Arial"/>
              </a:rPr>
              <a:t>Busses vary, </a:t>
            </a:r>
            <a:r>
              <a:rPr sz="1600" spc="-10" dirty="0">
                <a:latin typeface="Arial"/>
                <a:cs typeface="Arial"/>
              </a:rPr>
              <a:t>including </a:t>
            </a:r>
            <a:r>
              <a:rPr sz="1600" b="1" spc="-5" dirty="0">
                <a:latin typeface="Arial"/>
                <a:cs typeface="Arial"/>
              </a:rPr>
              <a:t>EIDE, ATA, SATA, USB, Fibre Channel,</a:t>
            </a:r>
            <a:r>
              <a:rPr sz="1600" b="1" spc="114" dirty="0">
                <a:latin typeface="Arial"/>
                <a:cs typeface="Arial"/>
              </a:rPr>
              <a:t> </a:t>
            </a:r>
            <a:r>
              <a:rPr sz="1600" b="1" spc="-5" dirty="0">
                <a:latin typeface="Arial"/>
                <a:cs typeface="Arial"/>
              </a:rPr>
              <a:t>SCSI</a:t>
            </a:r>
            <a:endParaRPr sz="1600" dirty="0">
              <a:latin typeface="Arial"/>
              <a:cs typeface="Arial"/>
            </a:endParaRPr>
          </a:p>
          <a:p>
            <a:pPr marL="723900" marR="5080" lvl="1" indent="-254000">
              <a:lnSpc>
                <a:spcPts val="1900"/>
              </a:lnSpc>
              <a:spcBef>
                <a:spcPts val="680"/>
              </a:spcBef>
              <a:buClr>
                <a:srgbClr val="CC6600"/>
              </a:buClr>
              <a:buSzPct val="81250"/>
              <a:buFont typeface="BM HANNA Air"/>
              <a:buChar char="●"/>
              <a:tabLst>
                <a:tab pos="723900" algn="l"/>
              </a:tabLst>
            </a:pPr>
            <a:r>
              <a:rPr sz="1600" b="1" spc="-5" dirty="0">
                <a:latin typeface="Arial"/>
                <a:cs typeface="Arial"/>
              </a:rPr>
              <a:t>Host controller </a:t>
            </a:r>
            <a:r>
              <a:rPr sz="1600" spc="-5" dirty="0">
                <a:latin typeface="Arial"/>
                <a:cs typeface="Arial"/>
              </a:rPr>
              <a:t>in computer uses bus </a:t>
            </a:r>
            <a:r>
              <a:rPr sz="1600" dirty="0">
                <a:latin typeface="Arial"/>
                <a:cs typeface="Arial"/>
              </a:rPr>
              <a:t>to </a:t>
            </a:r>
            <a:r>
              <a:rPr sz="1600" spc="-5" dirty="0">
                <a:latin typeface="Arial"/>
                <a:cs typeface="Arial"/>
              </a:rPr>
              <a:t>talk </a:t>
            </a:r>
            <a:r>
              <a:rPr sz="1600" dirty="0">
                <a:latin typeface="Arial"/>
                <a:cs typeface="Arial"/>
              </a:rPr>
              <a:t>to </a:t>
            </a:r>
            <a:r>
              <a:rPr sz="1600" b="1" spc="-5" dirty="0">
                <a:latin typeface="Arial"/>
                <a:cs typeface="Arial"/>
              </a:rPr>
              <a:t>disk controller </a:t>
            </a:r>
            <a:r>
              <a:rPr sz="1600" spc="-10" dirty="0">
                <a:latin typeface="Arial"/>
                <a:cs typeface="Arial"/>
              </a:rPr>
              <a:t>built </a:t>
            </a:r>
            <a:r>
              <a:rPr sz="1600" spc="-5" dirty="0">
                <a:latin typeface="Arial"/>
                <a:cs typeface="Arial"/>
              </a:rPr>
              <a:t>into  drive or storage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array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43000" y="2362200"/>
            <a:ext cx="6794493" cy="3886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8"/>
          <p:cNvSpPr txBox="1">
            <a:spLocks noGrp="1"/>
          </p:cNvSpPr>
          <p:nvPr>
            <p:ph type="title"/>
          </p:nvPr>
        </p:nvSpPr>
        <p:spPr>
          <a:xfrm>
            <a:off x="766762" y="1696720"/>
            <a:ext cx="327183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ARIES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Log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7944453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/>
          <p:cNvSpPr/>
          <p:nvPr/>
        </p:nvSpPr>
        <p:spPr>
          <a:xfrm>
            <a:off x="1143000" y="2438400"/>
            <a:ext cx="6326188" cy="3657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8"/>
          <p:cNvSpPr txBox="1">
            <a:spLocks noGrp="1"/>
          </p:cNvSpPr>
          <p:nvPr>
            <p:ph type="title"/>
          </p:nvPr>
        </p:nvSpPr>
        <p:spPr>
          <a:xfrm>
            <a:off x="762000" y="1742213"/>
            <a:ext cx="273843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ARIES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Log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5103943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16762" y="1764501"/>
            <a:ext cx="566023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What’s the</a:t>
            </a:r>
            <a:r>
              <a:rPr sz="3200" spc="-9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Problem??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52500" y="2536152"/>
            <a:ext cx="5156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993300"/>
              </a:buClr>
              <a:buSzPct val="88888"/>
              <a:buFont typeface="Wingdings"/>
              <a:buChar char="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Most CPU time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not used to do the right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thing.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952500" y="2969983"/>
            <a:ext cx="3771900" cy="2158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598883" y="3350983"/>
            <a:ext cx="2235199" cy="177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0"/>
            <a:ext cx="5543550" cy="2506216"/>
          </a:xfrm>
          <a:prstGeom prst="rect">
            <a:avLst/>
          </a:prstGeom>
        </p:spPr>
      </p:pic>
      <p:sp>
        <p:nvSpPr>
          <p:cNvPr id="3" name="object 11"/>
          <p:cNvSpPr txBox="1">
            <a:spLocks noGrp="1"/>
          </p:cNvSpPr>
          <p:nvPr>
            <p:ph type="title"/>
          </p:nvPr>
        </p:nvSpPr>
        <p:spPr>
          <a:xfrm>
            <a:off x="381000" y="1676400"/>
            <a:ext cx="78867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75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chemeClr val="tx1"/>
                </a:solidFill>
              </a:rPr>
              <a:t>Command</a:t>
            </a:r>
            <a:r>
              <a:rPr spc="-10" dirty="0">
                <a:solidFill>
                  <a:schemeClr val="tx1"/>
                </a:solidFill>
              </a:rPr>
              <a:t> </a:t>
            </a:r>
            <a:r>
              <a:rPr dirty="0">
                <a:solidFill>
                  <a:schemeClr val="tx1"/>
                </a:solidFill>
              </a:rPr>
              <a:t>Log</a:t>
            </a:r>
            <a:r>
              <a:rPr spc="-10" dirty="0">
                <a:solidFill>
                  <a:schemeClr val="tx1"/>
                </a:solidFill>
              </a:rPr>
              <a:t> </a:t>
            </a:r>
            <a:r>
              <a:rPr dirty="0">
                <a:solidFill>
                  <a:schemeClr val="tx1"/>
                </a:solidFill>
              </a:rPr>
              <a:t>(ICDE</a:t>
            </a:r>
            <a:r>
              <a:rPr spc="-10" dirty="0">
                <a:solidFill>
                  <a:schemeClr val="tx1"/>
                </a:solidFill>
              </a:rPr>
              <a:t> </a:t>
            </a:r>
            <a:r>
              <a:rPr spc="5" dirty="0">
                <a:solidFill>
                  <a:schemeClr val="tx1"/>
                </a:solidFill>
              </a:rPr>
              <a:t>2015</a:t>
            </a:r>
            <a:r>
              <a:rPr sz="4125" spc="2047" baseline="1010" dirty="0">
                <a:solidFill>
                  <a:schemeClr val="tx1"/>
                </a:solidFill>
                <a:latin typeface="Abydos"/>
                <a:cs typeface="Abydos"/>
              </a:rPr>
              <a:t>、</a:t>
            </a:r>
            <a:r>
              <a:rPr sz="2800" spc="-5" dirty="0">
                <a:solidFill>
                  <a:schemeClr val="tx1"/>
                </a:solidFill>
              </a:rPr>
              <a:t>SIGMOD </a:t>
            </a:r>
            <a:r>
              <a:rPr sz="2800" spc="-245" dirty="0">
                <a:solidFill>
                  <a:schemeClr val="tx1"/>
                </a:solidFill>
              </a:rPr>
              <a:t>2016)</a:t>
            </a:r>
            <a:endParaRPr sz="2800" dirty="0">
              <a:solidFill>
                <a:schemeClr val="tx1"/>
              </a:solidFill>
              <a:latin typeface="Abydos"/>
              <a:cs typeface="Abydos"/>
            </a:endParaRPr>
          </a:p>
        </p:txBody>
      </p:sp>
      <p:sp>
        <p:nvSpPr>
          <p:cNvPr id="4" name="object 43"/>
          <p:cNvSpPr txBox="1"/>
          <p:nvPr/>
        </p:nvSpPr>
        <p:spPr>
          <a:xfrm>
            <a:off x="1626552" y="4866640"/>
            <a:ext cx="5413375" cy="27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35" dirty="0">
                <a:latin typeface="Verdana"/>
                <a:cs typeface="Verdana"/>
              </a:rPr>
              <a:t>Fig </a:t>
            </a:r>
            <a:r>
              <a:rPr sz="1700" spc="-210" dirty="0">
                <a:latin typeface="Verdana"/>
                <a:cs typeface="Verdana"/>
              </a:rPr>
              <a:t>1. </a:t>
            </a:r>
            <a:r>
              <a:rPr sz="1700" spc="-95" dirty="0">
                <a:latin typeface="Verdana"/>
                <a:cs typeface="Verdana"/>
              </a:rPr>
              <a:t>Example </a:t>
            </a:r>
            <a:r>
              <a:rPr sz="1700" spc="25" dirty="0">
                <a:latin typeface="Verdana"/>
                <a:cs typeface="Verdana"/>
              </a:rPr>
              <a:t>of </a:t>
            </a:r>
            <a:r>
              <a:rPr sz="1700" spc="10" dirty="0">
                <a:latin typeface="Verdana"/>
                <a:cs typeface="Verdana"/>
              </a:rPr>
              <a:t>logging</a:t>
            </a:r>
            <a:r>
              <a:rPr sz="1700" spc="-360" dirty="0">
                <a:latin typeface="Verdana"/>
                <a:cs typeface="Verdana"/>
              </a:rPr>
              <a:t> </a:t>
            </a:r>
            <a:r>
              <a:rPr sz="1700" spc="-55" dirty="0">
                <a:latin typeface="Verdana"/>
                <a:cs typeface="Verdana"/>
              </a:rPr>
              <a:t>techniques</a:t>
            </a:r>
            <a:endParaRPr sz="1700" dirty="0">
              <a:latin typeface="Verdana"/>
              <a:cs typeface="Verdana"/>
            </a:endParaRPr>
          </a:p>
        </p:txBody>
      </p:sp>
      <p:sp>
        <p:nvSpPr>
          <p:cNvPr id="7" name="object 9"/>
          <p:cNvSpPr/>
          <p:nvPr/>
        </p:nvSpPr>
        <p:spPr>
          <a:xfrm>
            <a:off x="4572000" y="5291099"/>
            <a:ext cx="4075125" cy="12634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6"/>
          <p:cNvSpPr/>
          <p:nvPr/>
        </p:nvSpPr>
        <p:spPr>
          <a:xfrm>
            <a:off x="381000" y="5257801"/>
            <a:ext cx="4038600" cy="13300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8940524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/>
          <p:cNvSpPr/>
          <p:nvPr/>
        </p:nvSpPr>
        <p:spPr>
          <a:xfrm>
            <a:off x="4724400" y="2498267"/>
            <a:ext cx="4330700" cy="2362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04800" y="1860017"/>
            <a:ext cx="78867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75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chemeClr val="tx1"/>
                </a:solidFill>
              </a:rPr>
              <a:t>Command</a:t>
            </a:r>
            <a:r>
              <a:rPr spc="-10" dirty="0">
                <a:solidFill>
                  <a:schemeClr val="tx1"/>
                </a:solidFill>
              </a:rPr>
              <a:t> </a:t>
            </a:r>
            <a:r>
              <a:rPr dirty="0">
                <a:solidFill>
                  <a:schemeClr val="tx1"/>
                </a:solidFill>
              </a:rPr>
              <a:t>Log</a:t>
            </a:r>
            <a:r>
              <a:rPr spc="-10" dirty="0">
                <a:solidFill>
                  <a:schemeClr val="tx1"/>
                </a:solidFill>
              </a:rPr>
              <a:t> </a:t>
            </a:r>
            <a:r>
              <a:rPr dirty="0">
                <a:solidFill>
                  <a:schemeClr val="tx1"/>
                </a:solidFill>
              </a:rPr>
              <a:t>(ICDE</a:t>
            </a:r>
            <a:r>
              <a:rPr spc="-10" dirty="0">
                <a:solidFill>
                  <a:schemeClr val="tx1"/>
                </a:solidFill>
              </a:rPr>
              <a:t> </a:t>
            </a:r>
            <a:r>
              <a:rPr spc="5" dirty="0">
                <a:solidFill>
                  <a:schemeClr val="tx1"/>
                </a:solidFill>
              </a:rPr>
              <a:t>2015</a:t>
            </a:r>
            <a:r>
              <a:rPr sz="4125" spc="2047" baseline="1010" dirty="0">
                <a:solidFill>
                  <a:schemeClr val="tx1"/>
                </a:solidFill>
                <a:latin typeface="Abydos"/>
                <a:cs typeface="Abydos"/>
              </a:rPr>
              <a:t>、</a:t>
            </a:r>
            <a:r>
              <a:rPr sz="2800" spc="-5" dirty="0">
                <a:solidFill>
                  <a:schemeClr val="tx1"/>
                </a:solidFill>
              </a:rPr>
              <a:t>SIGMOD </a:t>
            </a:r>
            <a:r>
              <a:rPr sz="2800" spc="-245" dirty="0">
                <a:solidFill>
                  <a:schemeClr val="tx1"/>
                </a:solidFill>
              </a:rPr>
              <a:t>2016)</a:t>
            </a:r>
            <a:endParaRPr sz="2800" dirty="0">
              <a:solidFill>
                <a:schemeClr val="tx1"/>
              </a:solidFill>
              <a:latin typeface="Abydos"/>
              <a:cs typeface="Abydo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48770" y="2498267"/>
            <a:ext cx="4305297" cy="2362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2841117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818189" y="2552291"/>
            <a:ext cx="7886700" cy="4684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75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Command</a:t>
            </a:r>
            <a:r>
              <a:rPr spc="-10" dirty="0"/>
              <a:t> </a:t>
            </a:r>
            <a:r>
              <a:rPr dirty="0"/>
              <a:t>Log</a:t>
            </a:r>
            <a:r>
              <a:rPr spc="-10" dirty="0"/>
              <a:t> </a:t>
            </a:r>
            <a:r>
              <a:rPr dirty="0"/>
              <a:t>(ICDE</a:t>
            </a:r>
            <a:r>
              <a:rPr spc="-10" dirty="0"/>
              <a:t> </a:t>
            </a:r>
            <a:r>
              <a:rPr spc="5" dirty="0"/>
              <a:t>2015</a:t>
            </a:r>
            <a:r>
              <a:rPr sz="4125" spc="2047" baseline="1010" dirty="0">
                <a:latin typeface="Abydos"/>
                <a:cs typeface="Abydos"/>
              </a:rPr>
              <a:t>、</a:t>
            </a:r>
            <a:r>
              <a:rPr sz="2800" spc="-5" dirty="0"/>
              <a:t>SIGMOD </a:t>
            </a:r>
            <a:r>
              <a:rPr sz="2800" spc="-245" dirty="0"/>
              <a:t>2016)</a:t>
            </a:r>
            <a:endParaRPr sz="2800">
              <a:latin typeface="Abydos"/>
              <a:cs typeface="Abydos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857855"/>
              </p:ext>
            </p:extLst>
          </p:nvPr>
        </p:nvGraphicFramePr>
        <p:xfrm>
          <a:off x="596266" y="2362324"/>
          <a:ext cx="8242934" cy="1262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76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98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54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solidFill>
                          <a:schemeClr val="bg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b="1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ARIES</a:t>
                      </a:r>
                      <a:r>
                        <a:rPr sz="1400" b="1" spc="-1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logging</a:t>
                      </a:r>
                      <a:endParaRPr sz="140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b="1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Command</a:t>
                      </a:r>
                      <a:r>
                        <a:rPr sz="1400" b="1" spc="-1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-1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Logging</a:t>
                      </a:r>
                      <a:endParaRPr sz="140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Number of Log</a:t>
                      </a:r>
                      <a:r>
                        <a:rPr sz="1400" spc="-3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Records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ECE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More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ECE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Less</a:t>
                      </a:r>
                      <a:endParaRPr sz="140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Log</a:t>
                      </a:r>
                      <a:r>
                        <a:rPr sz="1400" spc="-1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Size</a:t>
                      </a:r>
                      <a:endParaRPr sz="140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F6F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Large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F6F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Small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F6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9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Complexity of Log</a:t>
                      </a:r>
                      <a:r>
                        <a:rPr sz="1400" spc="-3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Construction</a:t>
                      </a:r>
                      <a:endParaRPr sz="140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ECE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High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ECE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Low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object 11"/>
          <p:cNvSpPr txBox="1"/>
          <p:nvPr/>
        </p:nvSpPr>
        <p:spPr>
          <a:xfrm>
            <a:off x="697853" y="3639182"/>
            <a:ext cx="7908290" cy="551818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b="1" spc="-5" dirty="0">
                <a:latin typeface="Arial"/>
                <a:cs typeface="Arial"/>
              </a:rPr>
              <a:t>OLTP </a:t>
            </a:r>
            <a:r>
              <a:rPr b="1" dirty="0">
                <a:latin typeface="Arial"/>
                <a:cs typeface="Arial"/>
              </a:rPr>
              <a:t>system </a:t>
            </a:r>
            <a:r>
              <a:rPr b="1" spc="-5" dirty="0">
                <a:latin typeface="Arial"/>
                <a:cs typeface="Arial"/>
              </a:rPr>
              <a:t>with Command Logging achieves higher  performance during the</a:t>
            </a:r>
            <a:r>
              <a:rPr b="1" spc="-10" dirty="0">
                <a:latin typeface="Arial"/>
                <a:cs typeface="Arial"/>
              </a:rPr>
              <a:t> </a:t>
            </a:r>
            <a:r>
              <a:rPr b="1" spc="-5" dirty="0">
                <a:latin typeface="Arial"/>
                <a:cs typeface="Arial"/>
              </a:rPr>
              <a:t>runtime.</a:t>
            </a:r>
            <a:endParaRPr dirty="0">
              <a:latin typeface="Arial"/>
              <a:cs typeface="Arial"/>
            </a:endParaRPr>
          </a:p>
        </p:txBody>
      </p:sp>
      <p:graphicFrame>
        <p:nvGraphicFramePr>
          <p:cNvPr id="12" name="object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189949"/>
              </p:ext>
            </p:extLst>
          </p:nvPr>
        </p:nvGraphicFramePr>
        <p:xfrm>
          <a:off x="596266" y="4334380"/>
          <a:ext cx="8242934" cy="13411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76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98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54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 dirty="0">
                        <a:solidFill>
                          <a:schemeClr val="bg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b="1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ARIES</a:t>
                      </a:r>
                      <a:r>
                        <a:rPr sz="1400" b="1" spc="-1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logging</a:t>
                      </a:r>
                      <a:endParaRPr sz="140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b="1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Command</a:t>
                      </a:r>
                      <a:r>
                        <a:rPr sz="1400" b="1" spc="-1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-1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Logging</a:t>
                      </a:r>
                      <a:endParaRPr sz="140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79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Transaction</a:t>
                      </a:r>
                      <a:r>
                        <a:rPr sz="1400" spc="-2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Replay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solidFill>
                      <a:srgbClr val="FFECE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Fast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solidFill>
                      <a:srgbClr val="FFECE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Slow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solidFill>
                      <a:srgbClr val="FF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1250">
                        <a:solidFill>
                          <a:schemeClr val="bg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Recovery</a:t>
                      </a:r>
                      <a:endParaRPr sz="140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90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F6F6"/>
                    </a:solidFill>
                  </a:tcPr>
                </a:tc>
                <a:tc>
                  <a:txBody>
                    <a:bodyPr/>
                    <a:lstStyle/>
                    <a:p>
                      <a:pPr marL="95250" marR="87630" indent="-635" algn="ctr">
                        <a:lnSpc>
                          <a:spcPct val="101400"/>
                        </a:lnSpc>
                        <a:spcBef>
                          <a:spcPts val="229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Only the failed nodes  invoke recovery</a:t>
                      </a:r>
                      <a:r>
                        <a:rPr sz="1400" spc="-5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processes  and work</a:t>
                      </a:r>
                      <a:r>
                        <a:rPr sz="1400" spc="-4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independently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9209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F6F6"/>
                    </a:solidFill>
                  </a:tcPr>
                </a:tc>
                <a:tc>
                  <a:txBody>
                    <a:bodyPr/>
                    <a:lstStyle/>
                    <a:p>
                      <a:pPr marL="222885" marR="215265" algn="ctr">
                        <a:lnSpc>
                          <a:spcPct val="101400"/>
                        </a:lnSpc>
                        <a:spcBef>
                          <a:spcPts val="229"/>
                        </a:spcBef>
                      </a:pP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The nodes </a:t>
                      </a:r>
                      <a:r>
                        <a:rPr sz="14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in </a:t>
                      </a: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the cluster invoke  recovery processes</a:t>
                      </a:r>
                      <a:r>
                        <a:rPr sz="1400" spc="-4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simultaneously  and </a:t>
                      </a:r>
                      <a:r>
                        <a:rPr sz="14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in a </a:t>
                      </a: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synchronous</a:t>
                      </a:r>
                      <a:r>
                        <a:rPr sz="1400" spc="-4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spc="-5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way</a:t>
                      </a:r>
                      <a:endParaRPr sz="14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9209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FF6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object 13"/>
          <p:cNvSpPr txBox="1"/>
          <p:nvPr/>
        </p:nvSpPr>
        <p:spPr>
          <a:xfrm>
            <a:off x="764626" y="5696582"/>
            <a:ext cx="7486650" cy="551818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b="1" spc="-5" dirty="0">
                <a:latin typeface="Arial"/>
                <a:cs typeface="Arial"/>
              </a:rPr>
              <a:t>OLTP </a:t>
            </a:r>
            <a:r>
              <a:rPr b="1" dirty="0">
                <a:latin typeface="Arial"/>
                <a:cs typeface="Arial"/>
              </a:rPr>
              <a:t>system </a:t>
            </a:r>
            <a:r>
              <a:rPr b="1" spc="-5" dirty="0">
                <a:latin typeface="Arial"/>
                <a:cs typeface="Arial"/>
              </a:rPr>
              <a:t>with ARIES logging achieves </a:t>
            </a:r>
            <a:r>
              <a:rPr b="1" dirty="0">
                <a:latin typeface="Arial"/>
                <a:cs typeface="Arial"/>
              </a:rPr>
              <a:t>fast </a:t>
            </a:r>
            <a:r>
              <a:rPr b="1" spc="-5" dirty="0">
                <a:latin typeface="Arial"/>
                <a:cs typeface="Arial"/>
              </a:rPr>
              <a:t>and  independent</a:t>
            </a:r>
            <a:r>
              <a:rPr b="1" spc="-10" dirty="0">
                <a:latin typeface="Arial"/>
                <a:cs typeface="Arial"/>
              </a:rPr>
              <a:t> </a:t>
            </a:r>
            <a:r>
              <a:rPr b="1" spc="-5" dirty="0">
                <a:latin typeface="Arial"/>
                <a:cs typeface="Arial"/>
              </a:rPr>
              <a:t>recovery.</a:t>
            </a:r>
            <a:endParaRPr dirty="0">
              <a:latin typeface="Arial"/>
              <a:cs typeface="Arial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1000" y="1689889"/>
            <a:ext cx="7938134" cy="443711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317500" defTabSz="685800">
              <a:spcBef>
                <a:spcPts val="100"/>
              </a:spcBef>
            </a:pPr>
            <a:r>
              <a:rPr lang="en-US" sz="2800" b="1" cap="all" spc="-5" dirty="0">
                <a:latin typeface="Arial"/>
                <a:ea typeface="+mj-ea"/>
                <a:cs typeface="Arial"/>
              </a:rPr>
              <a:t>Command Log (ICDE 2015、SIGMOD 2016)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25500" y="2590800"/>
            <a:ext cx="7705725" cy="2514600"/>
            <a:chOff x="825500" y="2590800"/>
            <a:chExt cx="7705725" cy="2514600"/>
          </a:xfrm>
        </p:grpSpPr>
        <p:sp>
          <p:nvSpPr>
            <p:cNvPr id="3" name="object 3"/>
            <p:cNvSpPr/>
            <p:nvPr/>
          </p:nvSpPr>
          <p:spPr>
            <a:xfrm>
              <a:off x="5164137" y="4206875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25500" y="2590800"/>
              <a:ext cx="7705496" cy="25146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755044" y="1701800"/>
            <a:ext cx="7091363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Entire-cluster</a:t>
            </a:r>
            <a:r>
              <a:rPr sz="3200" spc="-6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failure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574850" y="5114035"/>
            <a:ext cx="6604634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"/>
                <a:cs typeface="Arial"/>
              </a:rPr>
              <a:t>Throughput evaluation </a:t>
            </a:r>
            <a:r>
              <a:rPr sz="2400" dirty="0">
                <a:latin typeface="Arial"/>
                <a:cs typeface="Arial"/>
              </a:rPr>
              <a:t>on </a:t>
            </a:r>
            <a:r>
              <a:rPr sz="2400" spc="-5" dirty="0">
                <a:latin typeface="Arial"/>
                <a:cs typeface="Arial"/>
              </a:rPr>
              <a:t>the TPC-C </a:t>
            </a:r>
            <a:r>
              <a:rPr sz="2400" dirty="0">
                <a:latin typeface="Arial"/>
                <a:cs typeface="Arial"/>
              </a:rPr>
              <a:t>benchmark  when </a:t>
            </a:r>
            <a:r>
              <a:rPr sz="2400" spc="-5" dirty="0">
                <a:latin typeface="Arial"/>
                <a:cs typeface="Arial"/>
              </a:rPr>
              <a:t>the entire cluster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fails</a:t>
            </a:r>
            <a:endParaRPr sz="2400">
              <a:latin typeface="Arial"/>
              <a:cs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2000" y="1828800"/>
            <a:ext cx="82296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Tertiary Storage</a:t>
            </a:r>
            <a:r>
              <a:rPr sz="3200" spc="-70" dirty="0">
                <a:solidFill>
                  <a:schemeClr val="tx1"/>
                </a:solidFill>
              </a:rPr>
              <a:t> </a:t>
            </a:r>
            <a:r>
              <a:rPr sz="3200" spc="-10" dirty="0">
                <a:solidFill>
                  <a:schemeClr val="tx1"/>
                </a:solidFill>
              </a:rPr>
              <a:t>Devices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000" y="2438400"/>
            <a:ext cx="6972300" cy="18484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Low cost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the defining characteristic of tertiary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storage.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993300"/>
              </a:buClr>
              <a:buFont typeface="BM HANNA Air"/>
              <a:buChar char="■"/>
            </a:pPr>
            <a:endParaRPr sz="245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Generally, tertiary storage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built using </a:t>
            </a:r>
            <a:r>
              <a:rPr sz="1800" i="1" spc="-5" dirty="0">
                <a:latin typeface="Arial"/>
                <a:cs typeface="Arial"/>
              </a:rPr>
              <a:t>removable</a:t>
            </a:r>
            <a:r>
              <a:rPr sz="1800" i="1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media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993300"/>
              </a:buClr>
              <a:buFont typeface="BM HANNA Air"/>
              <a:buChar char="■"/>
            </a:pPr>
            <a:endParaRPr sz="2400" dirty="0">
              <a:latin typeface="Arial"/>
              <a:cs typeface="Arial"/>
            </a:endParaRPr>
          </a:p>
          <a:p>
            <a:pPr marL="355600" marR="5080" indent="-342900">
              <a:lnSpc>
                <a:spcPct val="102200"/>
              </a:lnSpc>
              <a:spcBef>
                <a:spcPts val="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Common examples of removable media are floppy disks and CD-  ROMs; other types are available.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209800" y="4495800"/>
            <a:ext cx="4089400" cy="1981200"/>
            <a:chOff x="2717800" y="3972718"/>
            <a:chExt cx="4089400" cy="1981200"/>
          </a:xfrm>
        </p:grpSpPr>
        <p:sp>
          <p:nvSpPr>
            <p:cNvPr id="3" name="object 3"/>
            <p:cNvSpPr/>
            <p:nvPr/>
          </p:nvSpPr>
          <p:spPr>
            <a:xfrm>
              <a:off x="5164137" y="4206875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717800" y="3972718"/>
              <a:ext cx="4089400" cy="19812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45324" y="1696720"/>
            <a:ext cx="5045876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Removable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Disks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31533" y="2150745"/>
            <a:ext cx="7861934" cy="211645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355600" marR="5080" indent="-342900">
              <a:lnSpc>
                <a:spcPts val="2110"/>
              </a:lnSpc>
              <a:spcBef>
                <a:spcPts val="21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Floppy disk </a:t>
            </a:r>
            <a:r>
              <a:rPr sz="1800" dirty="0">
                <a:latin typeface="Arial"/>
                <a:cs typeface="Arial"/>
              </a:rPr>
              <a:t>— </a:t>
            </a:r>
            <a:r>
              <a:rPr sz="1800" spc="-5" dirty="0">
                <a:latin typeface="Arial"/>
                <a:cs typeface="Arial"/>
              </a:rPr>
              <a:t>thin flexible disk coated with magnetic material, enclosed </a:t>
            </a:r>
            <a:r>
              <a:rPr sz="1800" dirty="0">
                <a:latin typeface="Arial"/>
                <a:cs typeface="Arial"/>
              </a:rPr>
              <a:t>in  a </a:t>
            </a:r>
            <a:r>
              <a:rPr sz="1800" spc="-5" dirty="0">
                <a:latin typeface="Arial"/>
                <a:cs typeface="Arial"/>
              </a:rPr>
              <a:t>protective plastic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case.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993300"/>
              </a:buClr>
              <a:buFont typeface="BM HANNA Air"/>
              <a:buChar char="■"/>
            </a:pPr>
            <a:endParaRPr sz="2350">
              <a:latin typeface="Arial"/>
              <a:cs typeface="Arial"/>
            </a:endParaRPr>
          </a:p>
          <a:p>
            <a:pPr marL="755650" marR="951230" lvl="1" indent="-285750">
              <a:lnSpc>
                <a:spcPct val="102200"/>
              </a:lnSpc>
              <a:spcBef>
                <a:spcPts val="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Most floppies hold about </a:t>
            </a:r>
            <a:r>
              <a:rPr sz="1800" dirty="0">
                <a:latin typeface="Arial"/>
                <a:cs typeface="Arial"/>
              </a:rPr>
              <a:t>1 </a:t>
            </a:r>
            <a:r>
              <a:rPr sz="1800" spc="-5" dirty="0">
                <a:latin typeface="Arial"/>
                <a:cs typeface="Arial"/>
              </a:rPr>
              <a:t>MB; similar technology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used for  removable disks that hold more than </a:t>
            </a:r>
            <a:r>
              <a:rPr sz="1800" dirty="0">
                <a:latin typeface="Arial"/>
                <a:cs typeface="Arial"/>
              </a:rPr>
              <a:t>1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GB.</a:t>
            </a:r>
            <a:endParaRPr sz="1800">
              <a:latin typeface="Arial"/>
              <a:cs typeface="Arial"/>
            </a:endParaRPr>
          </a:p>
          <a:p>
            <a:pPr marL="755650" marR="341630" lvl="1" indent="-285750">
              <a:lnSpc>
                <a:spcPts val="2090"/>
              </a:lnSpc>
              <a:spcBef>
                <a:spcPts val="869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Removable magnetic disks can be nearly as fast as hard disks, but  they are at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greater </a:t>
            </a:r>
            <a:r>
              <a:rPr sz="1800" dirty="0">
                <a:latin typeface="Arial"/>
                <a:cs typeface="Arial"/>
              </a:rPr>
              <a:t>risk </a:t>
            </a:r>
            <a:r>
              <a:rPr sz="1800" spc="-5" dirty="0">
                <a:latin typeface="Arial"/>
                <a:cs typeface="Arial"/>
              </a:rPr>
              <a:t>of damage from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exposure.</a:t>
            </a:r>
            <a:endParaRPr sz="1800">
              <a:latin typeface="Arial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85800" y="1752600"/>
            <a:ext cx="651748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Removable Disks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(Cont.)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12800" y="2430780"/>
            <a:ext cx="7296784" cy="366522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544830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magneto-optic disk records data on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rigid platter coated with  magnetic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material.</a:t>
            </a:r>
            <a:endParaRPr sz="1800" dirty="0">
              <a:latin typeface="Arial"/>
              <a:cs typeface="Arial"/>
            </a:endParaRPr>
          </a:p>
          <a:p>
            <a:pPr marL="755650" marR="474980" lvl="1" indent="-285750">
              <a:lnSpc>
                <a:spcPts val="2110"/>
              </a:lnSpc>
              <a:spcBef>
                <a:spcPts val="79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Laser heat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used to amplify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large, weak magnetic field to  record </a:t>
            </a:r>
            <a:r>
              <a:rPr sz="1800" dirty="0">
                <a:latin typeface="Arial"/>
                <a:cs typeface="Arial"/>
              </a:rPr>
              <a:t>a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bit.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6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Laser light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also used to read data (Kerr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effect).</a:t>
            </a:r>
            <a:endParaRPr sz="1800" dirty="0">
              <a:latin typeface="Arial"/>
              <a:cs typeface="Arial"/>
            </a:endParaRPr>
          </a:p>
          <a:p>
            <a:pPr marL="755650" marR="5080" lvl="1" indent="-285750">
              <a:lnSpc>
                <a:spcPct val="98900"/>
              </a:lnSpc>
              <a:spcBef>
                <a:spcPts val="77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The magneto-optic head flies much farther from the disk surface  than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magnetic disk head, and the magnetic material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covered  with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protective layer of plastic or glass; resistant to head  crashes.</a:t>
            </a:r>
            <a:endParaRPr sz="1800" dirty="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50"/>
              </a:spcBef>
              <a:buClr>
                <a:srgbClr val="CC6600"/>
              </a:buClr>
              <a:buFont typeface="BM HANNA Air"/>
              <a:buChar char="●"/>
            </a:pPr>
            <a:endParaRPr sz="2600" dirty="0">
              <a:latin typeface="Arial"/>
              <a:cs typeface="Arial"/>
            </a:endParaRPr>
          </a:p>
          <a:p>
            <a:pPr marL="355600" marR="201930" indent="-342900">
              <a:lnSpc>
                <a:spcPts val="2110"/>
              </a:lnSpc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Optical disks do not use magnetism; they employ special materials  that are altered by laser light.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921500" y="3585972"/>
            <a:ext cx="1384300" cy="444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2"/>
          <p:cNvGrpSpPr/>
          <p:nvPr/>
        </p:nvGrpSpPr>
        <p:grpSpPr>
          <a:xfrm>
            <a:off x="1676684" y="2514600"/>
            <a:ext cx="5796219" cy="3926290"/>
            <a:chOff x="1274762" y="1263650"/>
            <a:chExt cx="7034530" cy="5086350"/>
          </a:xfrm>
        </p:grpSpPr>
        <p:sp>
          <p:nvSpPr>
            <p:cNvPr id="6" name="object 4"/>
            <p:cNvSpPr/>
            <p:nvPr/>
          </p:nvSpPr>
          <p:spPr>
            <a:xfrm>
              <a:off x="1293812" y="1282700"/>
              <a:ext cx="6996112" cy="50482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5"/>
            <p:cNvSpPr/>
            <p:nvPr/>
          </p:nvSpPr>
          <p:spPr>
            <a:xfrm>
              <a:off x="1274762" y="1263650"/>
              <a:ext cx="7034530" cy="5086350"/>
            </a:xfrm>
            <a:custGeom>
              <a:avLst/>
              <a:gdLst/>
              <a:ahLst/>
              <a:cxnLst/>
              <a:rect l="l" t="t" r="r" b="b"/>
              <a:pathLst>
                <a:path w="7034530" h="5086350">
                  <a:moveTo>
                    <a:pt x="0" y="0"/>
                  </a:moveTo>
                  <a:lnTo>
                    <a:pt x="7034213" y="0"/>
                  </a:lnTo>
                  <a:lnTo>
                    <a:pt x="7034213" y="5086352"/>
                  </a:lnTo>
                  <a:lnTo>
                    <a:pt x="0" y="508635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1"/>
          <p:cNvSpPr txBox="1">
            <a:spLocks noGrp="1"/>
          </p:cNvSpPr>
          <p:nvPr>
            <p:ph type="title"/>
          </p:nvPr>
        </p:nvSpPr>
        <p:spPr>
          <a:xfrm>
            <a:off x="838200" y="1737628"/>
            <a:ext cx="8681212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Moving-head Disk</a:t>
            </a:r>
            <a:r>
              <a:rPr sz="3200" spc="-95" dirty="0">
                <a:solidFill>
                  <a:schemeClr val="tx1"/>
                </a:solidFill>
              </a:rPr>
              <a:t> </a:t>
            </a:r>
            <a:r>
              <a:rPr sz="3200" spc="-10" dirty="0">
                <a:solidFill>
                  <a:schemeClr val="tx1"/>
                </a:solidFill>
              </a:rPr>
              <a:t>Machanism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0948546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6"/>
          <p:cNvSpPr txBox="1">
            <a:spLocks/>
          </p:cNvSpPr>
          <p:nvPr/>
        </p:nvSpPr>
        <p:spPr>
          <a:xfrm>
            <a:off x="685800" y="1828800"/>
            <a:ext cx="8043264" cy="513080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cap="all" baseline="0">
                <a:solidFill>
                  <a:srgbClr val="993300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spc="-5" dirty="0">
                <a:solidFill>
                  <a:schemeClr val="tx1"/>
                </a:solidFill>
              </a:rPr>
              <a:t>Evolvement of Optical</a:t>
            </a:r>
            <a:r>
              <a:rPr lang="en-US" sz="3200" spc="-100" dirty="0">
                <a:solidFill>
                  <a:schemeClr val="tx1"/>
                </a:solidFill>
              </a:rPr>
              <a:t> </a:t>
            </a:r>
            <a:r>
              <a:rPr lang="en-US" sz="3200" spc="-5" dirty="0">
                <a:solidFill>
                  <a:schemeClr val="tx1"/>
                </a:solidFill>
              </a:rPr>
              <a:t>Disk</a:t>
            </a: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514600"/>
            <a:ext cx="6477000" cy="34315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5790590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15518" y="1849120"/>
            <a:ext cx="40195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WORM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Disks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000" y="2362200"/>
            <a:ext cx="7353934" cy="300672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data on read-write disks can be modified over and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over.</a:t>
            </a:r>
            <a:endParaRPr sz="1800" dirty="0">
              <a:latin typeface="Arial"/>
              <a:cs typeface="Arial"/>
            </a:endParaRPr>
          </a:p>
          <a:p>
            <a:pPr marL="355600" marR="195580" indent="-342900">
              <a:lnSpc>
                <a:spcPct val="102200"/>
              </a:lnSpc>
              <a:spcBef>
                <a:spcPts val="58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WORM (“Write Once, Read Many Times”) disks can be written only  once.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Thin aluminum film sandwiched between two glass or plastic</a:t>
            </a:r>
            <a:r>
              <a:rPr sz="1800" spc="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platters.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ct val="101099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write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bit, the drive uses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laser light to burn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small hole through  the aluminum; information can be destroyed but not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altered.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Very durable and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reliable.</a:t>
            </a:r>
            <a:endParaRPr sz="1800" dirty="0">
              <a:latin typeface="Arial"/>
              <a:cs typeface="Arial"/>
            </a:endParaRPr>
          </a:p>
          <a:p>
            <a:pPr marL="355600" marR="68580" indent="-342900">
              <a:lnSpc>
                <a:spcPts val="2090"/>
              </a:lnSpc>
              <a:spcBef>
                <a:spcPts val="869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i="1" spc="-5" dirty="0">
                <a:latin typeface="Arial"/>
                <a:cs typeface="Arial"/>
              </a:rPr>
              <a:t>Read Only </a:t>
            </a:r>
            <a:r>
              <a:rPr sz="1800" spc="-5" dirty="0">
                <a:latin typeface="Arial"/>
                <a:cs typeface="Arial"/>
              </a:rPr>
              <a:t>disks, such ad CD-ROM and DVD, come from the factory  </a:t>
            </a:r>
            <a:r>
              <a:rPr sz="1800" dirty="0">
                <a:latin typeface="Arial"/>
                <a:cs typeface="Arial"/>
              </a:rPr>
              <a:t>with </a:t>
            </a:r>
            <a:r>
              <a:rPr sz="1800" spc="-5" dirty="0">
                <a:latin typeface="Arial"/>
                <a:cs typeface="Arial"/>
              </a:rPr>
              <a:t>the data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pre-recorded.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6549" y="1752600"/>
            <a:ext cx="265588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Tapes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000" y="2362200"/>
            <a:ext cx="7353934" cy="348805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246379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Compared to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disk,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tape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less expensive and holds more data,  but random access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much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slower.</a:t>
            </a:r>
            <a:endParaRPr sz="1800" dirty="0">
              <a:latin typeface="Arial"/>
              <a:cs typeface="Arial"/>
            </a:endParaRPr>
          </a:p>
          <a:p>
            <a:pPr marL="355600" marR="144780" indent="-342900">
              <a:lnSpc>
                <a:spcPct val="99400"/>
              </a:lnSpc>
              <a:spcBef>
                <a:spcPts val="7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Tape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an economical medium for purposes that do not require fast  random access, e.g., backup copies of disk data, holding huge  volumes of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data.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ts val="2110"/>
              </a:lnSpc>
              <a:spcBef>
                <a:spcPts val="85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Large tape installations typically use robotic tape changers that move  tapes between tape drives and storage slots </a:t>
            </a:r>
            <a:r>
              <a:rPr sz="1800" dirty="0">
                <a:latin typeface="Arial"/>
                <a:cs typeface="Arial"/>
              </a:rPr>
              <a:t>in a </a:t>
            </a:r>
            <a:r>
              <a:rPr sz="1800" spc="-5" dirty="0">
                <a:latin typeface="Arial"/>
                <a:cs typeface="Arial"/>
              </a:rPr>
              <a:t>tape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library.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6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stacker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library that holds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few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tapes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dirty="0">
                <a:latin typeface="Arial"/>
                <a:cs typeface="Arial"/>
              </a:rPr>
              <a:t>silo – </a:t>
            </a:r>
            <a:r>
              <a:rPr sz="1800" spc="-5" dirty="0">
                <a:latin typeface="Arial"/>
                <a:cs typeface="Arial"/>
              </a:rPr>
              <a:t>library that holds thousands of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tapes</a:t>
            </a:r>
            <a:endParaRPr sz="1800" dirty="0">
              <a:latin typeface="Arial"/>
              <a:cs typeface="Arial"/>
            </a:endParaRPr>
          </a:p>
          <a:p>
            <a:pPr marL="355600" marR="195580" indent="-342900">
              <a:lnSpc>
                <a:spcPct val="102200"/>
              </a:lnSpc>
              <a:spcBef>
                <a:spcPts val="7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disk-resident file can be </a:t>
            </a:r>
            <a:r>
              <a:rPr sz="1800" i="1" spc="-5" dirty="0">
                <a:latin typeface="Arial"/>
                <a:cs typeface="Arial"/>
              </a:rPr>
              <a:t>archived </a:t>
            </a:r>
            <a:r>
              <a:rPr sz="1800" spc="-5" dirty="0">
                <a:latin typeface="Arial"/>
                <a:cs typeface="Arial"/>
              </a:rPr>
              <a:t>to tape for low cost storage; the  computer can </a:t>
            </a:r>
            <a:r>
              <a:rPr sz="1800" i="1" spc="-5" dirty="0">
                <a:latin typeface="Arial"/>
                <a:cs typeface="Arial"/>
              </a:rPr>
              <a:t>stage </a:t>
            </a:r>
            <a:r>
              <a:rPr sz="1800" dirty="0">
                <a:latin typeface="Arial"/>
                <a:cs typeface="Arial"/>
              </a:rPr>
              <a:t>it </a:t>
            </a:r>
            <a:r>
              <a:rPr sz="1800" spc="-5" dirty="0">
                <a:latin typeface="Arial"/>
                <a:cs typeface="Arial"/>
              </a:rPr>
              <a:t>back into disk storage for active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use.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/>
          <p:cNvSpPr/>
          <p:nvPr/>
        </p:nvSpPr>
        <p:spPr>
          <a:xfrm>
            <a:off x="5181600" y="3249613"/>
            <a:ext cx="2794000" cy="2209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7"/>
          <p:cNvSpPr/>
          <p:nvPr/>
        </p:nvSpPr>
        <p:spPr>
          <a:xfrm>
            <a:off x="1600200" y="2373313"/>
            <a:ext cx="3048000" cy="3962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/>
          <p:cNvSpPr txBox="1">
            <a:spLocks noGrp="1"/>
          </p:cNvSpPr>
          <p:nvPr>
            <p:ph type="title"/>
          </p:nvPr>
        </p:nvSpPr>
        <p:spPr>
          <a:xfrm>
            <a:off x="762000" y="1679660"/>
            <a:ext cx="3592513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Tape</a:t>
            </a:r>
            <a:r>
              <a:rPr sz="3200" spc="-8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Library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63477222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38200" y="1772920"/>
            <a:ext cx="70104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chemeClr val="tx1"/>
                </a:solidFill>
              </a:rPr>
              <a:t>Operating System Issues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200" y="2286000"/>
            <a:ext cx="6801484" cy="220472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10795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Major OS jobs are to manage physical devices and to present </a:t>
            </a:r>
            <a:r>
              <a:rPr sz="1800" dirty="0">
                <a:latin typeface="Arial"/>
                <a:cs typeface="Arial"/>
              </a:rPr>
              <a:t>a  </a:t>
            </a:r>
            <a:r>
              <a:rPr sz="1800" spc="-5" dirty="0">
                <a:latin typeface="Arial"/>
                <a:cs typeface="Arial"/>
              </a:rPr>
              <a:t>virtual machine abstraction to applications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993300"/>
              </a:buClr>
              <a:buFont typeface="BM HANNA Air"/>
              <a:buChar char="■"/>
            </a:pPr>
            <a:endParaRPr sz="24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For hard disks, the OS provides two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abstraction: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2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Raw device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an array of data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blocks.</a:t>
            </a:r>
            <a:endParaRPr sz="1800" dirty="0">
              <a:latin typeface="Arial"/>
              <a:cs typeface="Arial"/>
            </a:endParaRPr>
          </a:p>
          <a:p>
            <a:pPr marL="755650" marR="5080" lvl="1" indent="-285750">
              <a:lnSpc>
                <a:spcPts val="2110"/>
              </a:lnSpc>
              <a:spcBef>
                <a:spcPts val="85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dirty="0">
                <a:latin typeface="Arial"/>
                <a:cs typeface="Arial"/>
              </a:rPr>
              <a:t>File </a:t>
            </a:r>
            <a:r>
              <a:rPr sz="1800" spc="-5" dirty="0">
                <a:latin typeface="Arial"/>
                <a:cs typeface="Arial"/>
              </a:rPr>
              <a:t>system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the OS queues and schedules the interleaved  requests from several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applications.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8824" y="1772920"/>
            <a:ext cx="5676113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Application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Interface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000" y="2303146"/>
            <a:ext cx="7303134" cy="394525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55600" marR="68580" indent="-342900">
              <a:lnSpc>
                <a:spcPct val="99400"/>
              </a:lnSpc>
              <a:spcBef>
                <a:spcPts val="11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Most OSs handle removable disks almost exactly </a:t>
            </a:r>
            <a:r>
              <a:rPr sz="1800" dirty="0">
                <a:latin typeface="Arial"/>
                <a:cs typeface="Arial"/>
              </a:rPr>
              <a:t>like </a:t>
            </a:r>
            <a:r>
              <a:rPr sz="1800" spc="-5" dirty="0">
                <a:latin typeface="Arial"/>
                <a:cs typeface="Arial"/>
              </a:rPr>
              <a:t>fixed disks </a:t>
            </a:r>
            <a:r>
              <a:rPr sz="1800" dirty="0">
                <a:latin typeface="Arial"/>
                <a:cs typeface="Arial"/>
              </a:rPr>
              <a:t>—  a </a:t>
            </a:r>
            <a:r>
              <a:rPr sz="1800" spc="-5" dirty="0">
                <a:latin typeface="Arial"/>
                <a:cs typeface="Arial"/>
              </a:rPr>
              <a:t>new cartridge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formatted and an empty file system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generated  on the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disk.</a:t>
            </a:r>
            <a:endParaRPr sz="1800" dirty="0">
              <a:latin typeface="Arial"/>
              <a:cs typeface="Arial"/>
            </a:endParaRPr>
          </a:p>
          <a:p>
            <a:pPr marL="355600" marR="106680" indent="-342900">
              <a:lnSpc>
                <a:spcPct val="101699"/>
              </a:lnSpc>
              <a:spcBef>
                <a:spcPts val="61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Tapes are presented as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raw storage medium, i.e., and application  does not open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file on the tape, </a:t>
            </a:r>
            <a:r>
              <a:rPr sz="1800" dirty="0">
                <a:latin typeface="Arial"/>
                <a:cs typeface="Arial"/>
              </a:rPr>
              <a:t>it </a:t>
            </a:r>
            <a:r>
              <a:rPr sz="1800" spc="-5" dirty="0">
                <a:latin typeface="Arial"/>
                <a:cs typeface="Arial"/>
              </a:rPr>
              <a:t>opens the </a:t>
            </a: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whole tape drive </a:t>
            </a:r>
            <a:r>
              <a:rPr sz="1800" spc="-5" dirty="0">
                <a:latin typeface="Arial"/>
                <a:cs typeface="Arial"/>
              </a:rPr>
              <a:t>as </a:t>
            </a:r>
            <a:r>
              <a:rPr sz="1800" dirty="0">
                <a:latin typeface="Arial"/>
                <a:cs typeface="Arial"/>
              </a:rPr>
              <a:t>a  </a:t>
            </a:r>
            <a:r>
              <a:rPr sz="1800" spc="-5" dirty="0">
                <a:latin typeface="Arial"/>
                <a:cs typeface="Arial"/>
              </a:rPr>
              <a:t>raw device.</a:t>
            </a:r>
            <a:endParaRPr sz="1800" dirty="0">
              <a:latin typeface="Arial"/>
              <a:cs typeface="Arial"/>
            </a:endParaRPr>
          </a:p>
          <a:p>
            <a:pPr marL="355600" marR="716280" indent="-342900">
              <a:lnSpc>
                <a:spcPct val="101099"/>
              </a:lnSpc>
              <a:spcBef>
                <a:spcPts val="6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Usually the tape drive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reserved for the exclusive use of that  application.</a:t>
            </a:r>
            <a:endParaRPr sz="1800" dirty="0">
              <a:latin typeface="Arial"/>
              <a:cs typeface="Arial"/>
            </a:endParaRPr>
          </a:p>
          <a:p>
            <a:pPr marL="355600" marR="195580" indent="-342900">
              <a:lnSpc>
                <a:spcPct val="102200"/>
              </a:lnSpc>
              <a:spcBef>
                <a:spcPts val="6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Since the OS does not provide file system services, the application  must decide how to use the array of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blocks.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Since every application makes up its own rules for how to organize </a:t>
            </a:r>
            <a:r>
              <a:rPr sz="1800" dirty="0">
                <a:latin typeface="Arial"/>
                <a:cs typeface="Arial"/>
              </a:rPr>
              <a:t>a  </a:t>
            </a:r>
            <a:r>
              <a:rPr sz="1800" spc="-5" dirty="0">
                <a:latin typeface="Arial"/>
                <a:cs typeface="Arial"/>
              </a:rPr>
              <a:t>tape,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tape full of data can generally only be used by the program  that created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it.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38200" y="1772920"/>
            <a:ext cx="37536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Tape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10" dirty="0">
                <a:solidFill>
                  <a:schemeClr val="tx1"/>
                </a:solidFill>
              </a:rPr>
              <a:t>Drives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200" y="2286000"/>
            <a:ext cx="7328534" cy="3286760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basic operations for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tape drive differ from those of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disk</a:t>
            </a:r>
            <a:r>
              <a:rPr sz="1800" spc="3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drive.</a:t>
            </a:r>
            <a:endParaRPr sz="1800" dirty="0">
              <a:latin typeface="Arial"/>
              <a:cs typeface="Arial"/>
            </a:endParaRPr>
          </a:p>
          <a:p>
            <a:pPr marL="355600" marR="474345" indent="-342900">
              <a:lnSpc>
                <a:spcPct val="102200"/>
              </a:lnSpc>
              <a:spcBef>
                <a:spcPts val="58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b="1" spc="-5" dirty="0">
                <a:latin typeface="Arial"/>
                <a:cs typeface="Arial"/>
              </a:rPr>
              <a:t>locate </a:t>
            </a:r>
            <a:r>
              <a:rPr sz="1800" spc="-5" dirty="0">
                <a:latin typeface="Arial"/>
                <a:cs typeface="Arial"/>
              </a:rPr>
              <a:t>positions the tape to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specific logical block, not an entire  track (corresponds to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seek</a:t>
            </a:r>
            <a:r>
              <a:rPr sz="1800" spc="-5" dirty="0">
                <a:latin typeface="Arial"/>
                <a:cs typeface="Arial"/>
              </a:rPr>
              <a:t>).</a:t>
            </a:r>
            <a:endParaRPr sz="1800" dirty="0">
              <a:latin typeface="Arial"/>
              <a:cs typeface="Arial"/>
            </a:endParaRPr>
          </a:p>
          <a:p>
            <a:pPr marL="355600" marR="68580" indent="-342900">
              <a:lnSpc>
                <a:spcPct val="101099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</a:t>
            </a:r>
            <a:r>
              <a:rPr sz="1800" b="1" spc="-5" dirty="0">
                <a:latin typeface="Arial"/>
                <a:cs typeface="Arial"/>
              </a:rPr>
              <a:t>read </a:t>
            </a:r>
            <a:r>
              <a:rPr sz="1800" b="1" dirty="0">
                <a:latin typeface="Arial"/>
                <a:cs typeface="Arial"/>
              </a:rPr>
              <a:t>position </a:t>
            </a:r>
            <a:r>
              <a:rPr sz="1800" spc="-5" dirty="0">
                <a:latin typeface="Arial"/>
                <a:cs typeface="Arial"/>
              </a:rPr>
              <a:t>operation returns the logical block number where  the tape head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is.</a:t>
            </a:r>
          </a:p>
          <a:p>
            <a:pPr marL="355600" indent="-342900">
              <a:lnSpc>
                <a:spcPct val="100000"/>
              </a:lnSpc>
              <a:spcBef>
                <a:spcPts val="74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</a:t>
            </a:r>
            <a:r>
              <a:rPr sz="1800" b="1" spc="-5" dirty="0">
                <a:latin typeface="Arial"/>
                <a:cs typeface="Arial"/>
              </a:rPr>
              <a:t>space </a:t>
            </a:r>
            <a:r>
              <a:rPr sz="1800" spc="-5" dirty="0">
                <a:latin typeface="Arial"/>
                <a:cs typeface="Arial"/>
              </a:rPr>
              <a:t>operation enables relative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motion.</a:t>
            </a:r>
            <a:endParaRPr sz="1800" dirty="0">
              <a:latin typeface="Arial"/>
              <a:cs typeface="Arial"/>
            </a:endParaRPr>
          </a:p>
          <a:p>
            <a:pPr marL="355600" marR="462280" indent="-342900">
              <a:lnSpc>
                <a:spcPct val="99400"/>
              </a:lnSpc>
              <a:spcBef>
                <a:spcPts val="66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Tape drives are “append-only” devices; updating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block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the  middle of the tape also effectively erases everything beyond that  block.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An EOT mark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placed after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block that </a:t>
            </a:r>
            <a:r>
              <a:rPr sz="1800" dirty="0">
                <a:latin typeface="Arial"/>
                <a:cs typeface="Arial"/>
              </a:rPr>
              <a:t>is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written.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2000" y="1828800"/>
            <a:ext cx="39822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File</a:t>
            </a:r>
            <a:r>
              <a:rPr sz="3200" spc="-9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Naming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000" y="2514600"/>
            <a:ext cx="7328534" cy="23939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55600" marR="233679" indent="-342900">
              <a:lnSpc>
                <a:spcPct val="99400"/>
              </a:lnSpc>
              <a:spcBef>
                <a:spcPts val="11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issue of naming files on removable media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especially difficult  when </a:t>
            </a:r>
            <a:r>
              <a:rPr sz="1800" dirty="0">
                <a:latin typeface="Arial"/>
                <a:cs typeface="Arial"/>
              </a:rPr>
              <a:t>we </a:t>
            </a:r>
            <a:r>
              <a:rPr sz="1800" spc="-5" dirty="0">
                <a:latin typeface="Arial"/>
                <a:cs typeface="Arial"/>
              </a:rPr>
              <a:t>want to write data on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removable cartridge on one  computer, and then use the cartridge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another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computer.</a:t>
            </a:r>
            <a:endParaRPr sz="1800" dirty="0">
              <a:latin typeface="Arial"/>
              <a:cs typeface="Arial"/>
            </a:endParaRPr>
          </a:p>
          <a:p>
            <a:pPr marL="355600" marR="537845" indent="-342900">
              <a:lnSpc>
                <a:spcPct val="101699"/>
              </a:lnSpc>
              <a:spcBef>
                <a:spcPts val="61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Contemporary OSs generally leave the name space problem  unsolved for removable media, and depend on applications and  users to figure out how to access and interpret the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data.</a:t>
            </a:r>
            <a:endParaRPr sz="1800" dirty="0">
              <a:latin typeface="Arial"/>
              <a:cs typeface="Arial"/>
            </a:endParaRPr>
          </a:p>
          <a:p>
            <a:pPr marL="355600" marR="5080" indent="-342900">
              <a:lnSpc>
                <a:spcPct val="101099"/>
              </a:lnSpc>
              <a:spcBef>
                <a:spcPts val="6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Some kinds of removable media (e.g., </a:t>
            </a:r>
            <a:r>
              <a:rPr sz="1800" dirty="0">
                <a:latin typeface="Arial"/>
                <a:cs typeface="Arial"/>
              </a:rPr>
              <a:t>CDs) </a:t>
            </a:r>
            <a:r>
              <a:rPr sz="1800" spc="-5" dirty="0">
                <a:latin typeface="Arial"/>
                <a:cs typeface="Arial"/>
              </a:rPr>
              <a:t>are </a:t>
            </a:r>
            <a:r>
              <a:rPr sz="1800" dirty="0">
                <a:latin typeface="Arial"/>
                <a:cs typeface="Arial"/>
              </a:rPr>
              <a:t>so </a:t>
            </a:r>
            <a:r>
              <a:rPr sz="1800" spc="-5" dirty="0">
                <a:latin typeface="Arial"/>
                <a:cs typeface="Arial"/>
              </a:rPr>
              <a:t>well standardized  that all computers use them the same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way.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66507" y="1828800"/>
            <a:ext cx="7250059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5" dirty="0">
                <a:solidFill>
                  <a:schemeClr val="tx1"/>
                </a:solidFill>
              </a:rPr>
              <a:t>Hierarchical Storage </a:t>
            </a:r>
            <a:r>
              <a:rPr sz="2400" spc="-20" dirty="0">
                <a:solidFill>
                  <a:schemeClr val="tx1"/>
                </a:solidFill>
              </a:rPr>
              <a:t>Management</a:t>
            </a:r>
            <a:r>
              <a:rPr sz="2400" spc="-25" dirty="0">
                <a:solidFill>
                  <a:schemeClr val="tx1"/>
                </a:solidFill>
              </a:rPr>
              <a:t> </a:t>
            </a:r>
            <a:r>
              <a:rPr sz="2400" spc="-15" dirty="0">
                <a:solidFill>
                  <a:schemeClr val="tx1"/>
                </a:solidFill>
              </a:rPr>
              <a:t>(HSM)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4232" y="2438400"/>
            <a:ext cx="7252334" cy="283908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55600" marR="5080" indent="-342900">
              <a:lnSpc>
                <a:spcPct val="98500"/>
              </a:lnSpc>
              <a:spcBef>
                <a:spcPts val="13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hierarchical storage system extends the storage hierarchy beyond  primary memory and secondary storage to incorporate tertiary  storage </a:t>
            </a:r>
            <a:r>
              <a:rPr sz="1800" dirty="0">
                <a:latin typeface="Arial"/>
                <a:cs typeface="Arial"/>
              </a:rPr>
              <a:t>— </a:t>
            </a:r>
            <a:r>
              <a:rPr sz="1800" spc="-5" dirty="0">
                <a:latin typeface="Arial"/>
                <a:cs typeface="Arial"/>
              </a:rPr>
              <a:t>usually implemented as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jukebox of tapes or removable  disks.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Usually incorporate tertiary storage by extending the file</a:t>
            </a:r>
            <a:r>
              <a:rPr sz="1800" spc="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system.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7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Small and frequently used files remain on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disk.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4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Large, old, inactive files are archived to the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jukebox.</a:t>
            </a:r>
            <a:endParaRPr sz="1800" dirty="0">
              <a:latin typeface="Arial"/>
              <a:cs typeface="Arial"/>
            </a:endParaRPr>
          </a:p>
          <a:p>
            <a:pPr marL="355600" marR="398145" indent="-342900">
              <a:lnSpc>
                <a:spcPts val="2090"/>
              </a:lnSpc>
              <a:spcBef>
                <a:spcPts val="87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HSM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usually found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supercomputing centers and other large  installations that have enormous volumes of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data.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1790700" y="2449512"/>
            <a:ext cx="2171700" cy="31130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495800" y="3352800"/>
            <a:ext cx="3429000" cy="1676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/>
          <p:cNvSpPr txBox="1">
            <a:spLocks noGrp="1"/>
          </p:cNvSpPr>
          <p:nvPr>
            <p:ph type="title"/>
          </p:nvPr>
        </p:nvSpPr>
        <p:spPr>
          <a:xfrm>
            <a:off x="762000" y="1676400"/>
            <a:ext cx="34004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A</a:t>
            </a:r>
            <a:r>
              <a:rPr sz="3200" spc="-8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Jukebox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304463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524000"/>
            <a:ext cx="5562600" cy="44750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76307091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38200" y="1772920"/>
            <a:ext cx="25908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S</a:t>
            </a:r>
            <a:r>
              <a:rPr sz="3200" spc="-10" dirty="0">
                <a:solidFill>
                  <a:schemeClr val="tx1"/>
                </a:solidFill>
              </a:rPr>
              <a:t>p</a:t>
            </a:r>
            <a:r>
              <a:rPr sz="3200" spc="-5" dirty="0">
                <a:solidFill>
                  <a:schemeClr val="tx1"/>
                </a:solidFill>
              </a:rPr>
              <a:t>ee</a:t>
            </a:r>
            <a:r>
              <a:rPr sz="32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38200" y="2286000"/>
            <a:ext cx="7296784" cy="275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Two </a:t>
            </a:r>
            <a:r>
              <a:rPr sz="1800" spc="-5" dirty="0">
                <a:latin typeface="Arial"/>
                <a:cs typeface="Arial"/>
              </a:rPr>
              <a:t>aspects of speed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tertiary storage are </a:t>
            </a: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bandwidth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latency</a:t>
            </a:r>
            <a:r>
              <a:rPr sz="1800" spc="-5" dirty="0">
                <a:latin typeface="Arial"/>
                <a:cs typeface="Arial"/>
              </a:rPr>
              <a:t>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993300"/>
              </a:buClr>
              <a:buFont typeface="BM HANNA Air"/>
              <a:buChar char="■"/>
            </a:pPr>
            <a:endParaRPr sz="245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Bandwidth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measured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bytes per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second.</a:t>
            </a:r>
            <a:endParaRPr sz="1800" dirty="0">
              <a:latin typeface="Arial"/>
              <a:cs typeface="Arial"/>
            </a:endParaRPr>
          </a:p>
          <a:p>
            <a:pPr marL="755650" marR="5080" lvl="1" indent="-285750">
              <a:lnSpc>
                <a:spcPct val="101099"/>
              </a:lnSpc>
              <a:spcBef>
                <a:spcPts val="62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Sustained bandwidth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average data rate during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large transfer;  </a:t>
            </a:r>
            <a:r>
              <a:rPr sz="1800" dirty="0">
                <a:latin typeface="Arial"/>
                <a:cs typeface="Arial"/>
              </a:rPr>
              <a:t># </a:t>
            </a:r>
            <a:r>
              <a:rPr sz="1800" spc="-5" dirty="0">
                <a:latin typeface="Arial"/>
                <a:cs typeface="Arial"/>
              </a:rPr>
              <a:t>of bytes/transfer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time.</a:t>
            </a:r>
            <a:endParaRPr sz="1800" dirty="0">
              <a:latin typeface="Arial"/>
              <a:cs typeface="Arial"/>
            </a:endParaRPr>
          </a:p>
          <a:p>
            <a:pPr marL="755650">
              <a:lnSpc>
                <a:spcPct val="100000"/>
              </a:lnSpc>
              <a:spcBef>
                <a:spcPts val="50"/>
              </a:spcBef>
            </a:pPr>
            <a:r>
              <a:rPr sz="1800" spc="-5" dirty="0">
                <a:latin typeface="Arial"/>
                <a:cs typeface="Arial"/>
              </a:rPr>
              <a:t>Data rate when the data stream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actually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flowing.</a:t>
            </a:r>
            <a:endParaRPr sz="1800" dirty="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65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Effective bandwidth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average over the entire I/O time,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including</a:t>
            </a:r>
            <a:endParaRPr sz="1800" dirty="0">
              <a:latin typeface="Arial"/>
              <a:cs typeface="Arial"/>
            </a:endParaRPr>
          </a:p>
          <a:p>
            <a:pPr marL="755650" marR="2506980">
              <a:lnSpc>
                <a:spcPts val="2110"/>
              </a:lnSpc>
              <a:spcBef>
                <a:spcPts val="135"/>
              </a:spcBef>
            </a:pPr>
            <a:r>
              <a:rPr sz="1800" b="1" spc="-5" dirty="0">
                <a:latin typeface="Arial"/>
                <a:cs typeface="Arial"/>
              </a:rPr>
              <a:t>seek </a:t>
            </a:r>
            <a:r>
              <a:rPr sz="1800" spc="-5" dirty="0">
                <a:latin typeface="Arial"/>
                <a:cs typeface="Arial"/>
              </a:rPr>
              <a:t>or </a:t>
            </a:r>
            <a:r>
              <a:rPr sz="1800" b="1" spc="-5" dirty="0">
                <a:latin typeface="Arial"/>
                <a:cs typeface="Arial"/>
              </a:rPr>
              <a:t>locate</a:t>
            </a:r>
            <a:r>
              <a:rPr sz="1800" spc="-5" dirty="0">
                <a:latin typeface="Arial"/>
                <a:cs typeface="Arial"/>
              </a:rPr>
              <a:t>, and cartridge switching.  Drive’s overall data rate.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62544" y="1793114"/>
            <a:ext cx="40743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Speed</a:t>
            </a:r>
            <a:r>
              <a:rPr sz="3200" spc="-9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(Cont.)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0075" y="2363275"/>
            <a:ext cx="7576184" cy="3832860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Access latency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amount of time needed to locate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data.</a:t>
            </a:r>
            <a:endParaRPr sz="1800" dirty="0">
              <a:latin typeface="Arial"/>
              <a:cs typeface="Arial"/>
            </a:endParaRPr>
          </a:p>
          <a:p>
            <a:pPr marL="755650" marR="93980" lvl="1" indent="-285750">
              <a:lnSpc>
                <a:spcPct val="102200"/>
              </a:lnSpc>
              <a:spcBef>
                <a:spcPts val="58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Access time for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disk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move the arm to the selected cylinder and  wait for the rotational latency; </a:t>
            </a:r>
            <a:r>
              <a:rPr sz="1800" dirty="0">
                <a:latin typeface="Arial"/>
                <a:cs typeface="Arial"/>
              </a:rPr>
              <a:t>&lt; </a:t>
            </a:r>
            <a:r>
              <a:rPr sz="1800" spc="-5" dirty="0">
                <a:latin typeface="Arial"/>
                <a:cs typeface="Arial"/>
              </a:rPr>
              <a:t>35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milliseconds.</a:t>
            </a:r>
            <a:endParaRPr sz="1800" dirty="0">
              <a:latin typeface="Arial"/>
              <a:cs typeface="Arial"/>
            </a:endParaRPr>
          </a:p>
          <a:p>
            <a:pPr marL="755650" marR="297180" lvl="1" indent="-285750">
              <a:lnSpc>
                <a:spcPct val="101099"/>
              </a:lnSpc>
              <a:spcBef>
                <a:spcPts val="62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Access on tape requires winding the tape reels until the selected  block reaches the tape head; tens or hundreds of seconds.</a:t>
            </a:r>
            <a:endParaRPr sz="1800" dirty="0">
              <a:latin typeface="Arial"/>
              <a:cs typeface="Arial"/>
            </a:endParaRPr>
          </a:p>
          <a:p>
            <a:pPr marL="755650" marR="5080" lvl="1" indent="-285750">
              <a:lnSpc>
                <a:spcPts val="2110"/>
              </a:lnSpc>
              <a:spcBef>
                <a:spcPts val="85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Generally say that random access within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tape cartridge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about </a:t>
            </a:r>
            <a:r>
              <a:rPr sz="1800" dirty="0">
                <a:latin typeface="Arial"/>
                <a:cs typeface="Arial"/>
              </a:rPr>
              <a:t>a  </a:t>
            </a:r>
            <a:r>
              <a:rPr sz="1800" spc="-5" dirty="0">
                <a:latin typeface="Arial"/>
                <a:cs typeface="Arial"/>
              </a:rPr>
              <a:t>thousand times slower than random access on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disk.</a:t>
            </a:r>
            <a:endParaRPr sz="1800" dirty="0">
              <a:latin typeface="Arial"/>
              <a:cs typeface="Arial"/>
            </a:endParaRPr>
          </a:p>
          <a:p>
            <a:pPr marL="355600" marR="748030" indent="-342900">
              <a:lnSpc>
                <a:spcPts val="2090"/>
              </a:lnSpc>
              <a:spcBef>
                <a:spcPts val="81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low cost of tertiary storage </a:t>
            </a:r>
            <a:r>
              <a:rPr sz="1800" dirty="0">
                <a:latin typeface="Arial"/>
                <a:cs typeface="Arial"/>
              </a:rPr>
              <a:t>is a </a:t>
            </a:r>
            <a:r>
              <a:rPr sz="1800" spc="-5" dirty="0">
                <a:latin typeface="Arial"/>
                <a:cs typeface="Arial"/>
              </a:rPr>
              <a:t>result of having many </a:t>
            </a: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cheap  cartridges </a:t>
            </a:r>
            <a:r>
              <a:rPr sz="1800" spc="-5" dirty="0">
                <a:latin typeface="Arial"/>
                <a:cs typeface="Arial"/>
              </a:rPr>
              <a:t>share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few </a:t>
            </a: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expensive</a:t>
            </a:r>
            <a:r>
              <a:rPr sz="1800" spc="-15" dirty="0">
                <a:solidFill>
                  <a:srgbClr val="FF3300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FF3300"/>
                </a:solidFill>
                <a:latin typeface="Arial"/>
                <a:cs typeface="Arial"/>
              </a:rPr>
              <a:t>drives</a:t>
            </a:r>
            <a:r>
              <a:rPr sz="1800" spc="-5" dirty="0">
                <a:latin typeface="Arial"/>
                <a:cs typeface="Arial"/>
              </a:rPr>
              <a:t>.</a:t>
            </a:r>
            <a:endParaRPr sz="1800" dirty="0">
              <a:latin typeface="Arial"/>
              <a:cs typeface="Arial"/>
            </a:endParaRPr>
          </a:p>
          <a:p>
            <a:pPr marL="355600" marR="125730" indent="-342900">
              <a:lnSpc>
                <a:spcPct val="99400"/>
              </a:lnSpc>
              <a:spcBef>
                <a:spcPts val="7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removable library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best devoted to the storage of infrequently used  data, because the library can only satisfy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relatively small number of  I/O requests per hour.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2000" y="1696720"/>
            <a:ext cx="3332963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R</a:t>
            </a:r>
            <a:r>
              <a:rPr sz="3200" spc="-5" dirty="0">
                <a:solidFill>
                  <a:schemeClr val="tx1"/>
                </a:solidFill>
              </a:rPr>
              <a:t>eliabilit</a:t>
            </a:r>
            <a:r>
              <a:rPr sz="32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762000" y="2209800"/>
            <a:ext cx="7239634" cy="266192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93345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fixed disk drive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likely to be more reliable than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removable disk  or tape drive.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993300"/>
              </a:buClr>
              <a:buFont typeface="BM HANNA Air"/>
              <a:buChar char="■"/>
            </a:pPr>
            <a:endParaRPr sz="2400" dirty="0">
              <a:latin typeface="Arial"/>
              <a:cs typeface="Arial"/>
            </a:endParaRPr>
          </a:p>
          <a:p>
            <a:pPr marL="355600" marR="5080" indent="-342900">
              <a:lnSpc>
                <a:spcPct val="101099"/>
              </a:lnSpc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An optical cartridge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likely to be more reliable than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magnetic disk  or tape.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993300"/>
              </a:buClr>
              <a:buFont typeface="BM HANNA Air"/>
              <a:buChar char="■"/>
            </a:pPr>
            <a:endParaRPr sz="2450" dirty="0">
              <a:latin typeface="Arial"/>
              <a:cs typeface="Arial"/>
            </a:endParaRPr>
          </a:p>
          <a:p>
            <a:pPr marL="355600" marR="118745" indent="-342900">
              <a:lnSpc>
                <a:spcPct val="99400"/>
              </a:lnSpc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head crash </a:t>
            </a:r>
            <a:r>
              <a:rPr sz="1800" dirty="0">
                <a:latin typeface="Arial"/>
                <a:cs typeface="Arial"/>
              </a:rPr>
              <a:t>in a </a:t>
            </a:r>
            <a:r>
              <a:rPr sz="1800" spc="-5" dirty="0">
                <a:latin typeface="Arial"/>
                <a:cs typeface="Arial"/>
              </a:rPr>
              <a:t>fixed hard disk generally destroys the data,  whereas the failure of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tape drive or optical disk drive often leaves  the data cartridge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unharmed.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42053" y="1696720"/>
            <a:ext cx="23685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C</a:t>
            </a:r>
            <a:r>
              <a:rPr sz="3200" spc="-5" dirty="0">
                <a:solidFill>
                  <a:schemeClr val="tx1"/>
                </a:solidFill>
              </a:rPr>
              <a:t>os</a:t>
            </a:r>
            <a:r>
              <a:rPr sz="32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12483" y="2209800"/>
            <a:ext cx="6896734" cy="3030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Main memory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much more expensive than disk storage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993300"/>
              </a:buClr>
              <a:buFont typeface="BM HANNA Air"/>
              <a:buChar char="■"/>
            </a:pPr>
            <a:endParaRPr sz="2550" dirty="0">
              <a:latin typeface="Arial"/>
              <a:cs typeface="Arial"/>
            </a:endParaRPr>
          </a:p>
          <a:p>
            <a:pPr marL="355600" marR="208279" indent="-342900">
              <a:lnSpc>
                <a:spcPts val="2110"/>
              </a:lnSpc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cost per megabyte of hard disk storage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competitive with  magnetic tape </a:t>
            </a:r>
            <a:r>
              <a:rPr sz="1800" dirty="0">
                <a:latin typeface="Arial"/>
                <a:cs typeface="Arial"/>
              </a:rPr>
              <a:t>if </a:t>
            </a:r>
            <a:r>
              <a:rPr sz="1800" spc="-5" dirty="0">
                <a:latin typeface="Arial"/>
                <a:cs typeface="Arial"/>
              </a:rPr>
              <a:t>only one tape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used per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drive.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993300"/>
              </a:buClr>
              <a:buFont typeface="BM HANNA Air"/>
              <a:buChar char="■"/>
            </a:pPr>
            <a:endParaRPr sz="2550" dirty="0">
              <a:latin typeface="Arial"/>
              <a:cs typeface="Arial"/>
            </a:endParaRPr>
          </a:p>
          <a:p>
            <a:pPr marL="355600" marR="5080" indent="-342900">
              <a:lnSpc>
                <a:spcPts val="2110"/>
              </a:lnSpc>
              <a:spcBef>
                <a:spcPts val="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cheapest tape drives and the cheapest disk drives have had  about the same storage capacity over the years.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993300"/>
              </a:buClr>
              <a:buFont typeface="BM HANNA Air"/>
              <a:buChar char="■"/>
            </a:pPr>
            <a:endParaRPr sz="2350" dirty="0">
              <a:latin typeface="Arial"/>
              <a:cs typeface="Arial"/>
            </a:endParaRPr>
          </a:p>
          <a:p>
            <a:pPr marL="355600" marR="259079" indent="-342900">
              <a:lnSpc>
                <a:spcPct val="102200"/>
              </a:lnSpc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Tertiary storage gives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cost savings only when the number of  cartridges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considerably larger than the number of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drives.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object 2"/>
          <p:cNvGrpSpPr/>
          <p:nvPr/>
        </p:nvGrpSpPr>
        <p:grpSpPr>
          <a:xfrm>
            <a:off x="1371600" y="2590800"/>
            <a:ext cx="7213598" cy="3352800"/>
            <a:chOff x="787398" y="1257300"/>
            <a:chExt cx="7797800" cy="4610100"/>
          </a:xfrm>
        </p:grpSpPr>
        <p:sp>
          <p:nvSpPr>
            <p:cNvPr id="8" name="object 3"/>
            <p:cNvSpPr/>
            <p:nvPr/>
          </p:nvSpPr>
          <p:spPr>
            <a:xfrm>
              <a:off x="825498" y="1295400"/>
              <a:ext cx="7721601" cy="453390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4"/>
            <p:cNvSpPr/>
            <p:nvPr/>
          </p:nvSpPr>
          <p:spPr>
            <a:xfrm>
              <a:off x="806448" y="1276350"/>
              <a:ext cx="7759700" cy="4572000"/>
            </a:xfrm>
            <a:custGeom>
              <a:avLst/>
              <a:gdLst/>
              <a:ahLst/>
              <a:cxnLst/>
              <a:rect l="l" t="t" r="r" b="b"/>
              <a:pathLst>
                <a:path w="7759700" h="4572000">
                  <a:moveTo>
                    <a:pt x="0" y="0"/>
                  </a:moveTo>
                  <a:lnTo>
                    <a:pt x="7759704" y="0"/>
                  </a:lnTo>
                  <a:lnTo>
                    <a:pt x="7759704" y="4572002"/>
                  </a:lnTo>
                  <a:lnTo>
                    <a:pt x="0" y="457200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8"/>
          <p:cNvSpPr txBox="1">
            <a:spLocks noGrp="1"/>
          </p:cNvSpPr>
          <p:nvPr>
            <p:ph type="title"/>
          </p:nvPr>
        </p:nvSpPr>
        <p:spPr>
          <a:xfrm>
            <a:off x="825500" y="1752600"/>
            <a:ext cx="70231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chemeClr val="tx1"/>
                </a:solidFill>
              </a:rPr>
              <a:t>Price per Megabyte of </a:t>
            </a:r>
            <a:r>
              <a:rPr sz="2400" dirty="0">
                <a:solidFill>
                  <a:schemeClr val="tx1"/>
                </a:solidFill>
              </a:rPr>
              <a:t>DRAM, </a:t>
            </a:r>
            <a:r>
              <a:rPr sz="2400" spc="-5" dirty="0">
                <a:solidFill>
                  <a:schemeClr val="tx1"/>
                </a:solidFill>
              </a:rPr>
              <a:t>From </a:t>
            </a:r>
            <a:r>
              <a:rPr sz="2400" dirty="0">
                <a:solidFill>
                  <a:schemeClr val="tx1"/>
                </a:solidFill>
              </a:rPr>
              <a:t>1981 to</a:t>
            </a:r>
            <a:r>
              <a:rPr sz="2400" spc="-65" dirty="0">
                <a:solidFill>
                  <a:schemeClr val="tx1"/>
                </a:solidFill>
              </a:rPr>
              <a:t> </a:t>
            </a:r>
            <a:r>
              <a:rPr sz="2400" dirty="0">
                <a:solidFill>
                  <a:schemeClr val="tx1"/>
                </a:solidFill>
              </a:rPr>
              <a:t>2004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98069194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object 2"/>
          <p:cNvGrpSpPr/>
          <p:nvPr/>
        </p:nvGrpSpPr>
        <p:grpSpPr>
          <a:xfrm>
            <a:off x="838200" y="2590800"/>
            <a:ext cx="7518400" cy="3604260"/>
            <a:chOff x="787400" y="1257300"/>
            <a:chExt cx="7874000" cy="4632960"/>
          </a:xfrm>
        </p:grpSpPr>
        <p:sp>
          <p:nvSpPr>
            <p:cNvPr id="12" name="object 3"/>
            <p:cNvSpPr/>
            <p:nvPr/>
          </p:nvSpPr>
          <p:spPr>
            <a:xfrm>
              <a:off x="825500" y="1295400"/>
              <a:ext cx="7797800" cy="455612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4"/>
            <p:cNvSpPr/>
            <p:nvPr/>
          </p:nvSpPr>
          <p:spPr>
            <a:xfrm>
              <a:off x="806450" y="1276350"/>
              <a:ext cx="7835900" cy="4594860"/>
            </a:xfrm>
            <a:custGeom>
              <a:avLst/>
              <a:gdLst/>
              <a:ahLst/>
              <a:cxnLst/>
              <a:rect l="l" t="t" r="r" b="b"/>
              <a:pathLst>
                <a:path w="7835900" h="4594860">
                  <a:moveTo>
                    <a:pt x="0" y="0"/>
                  </a:moveTo>
                  <a:lnTo>
                    <a:pt x="7835904" y="0"/>
                  </a:lnTo>
                  <a:lnTo>
                    <a:pt x="7835904" y="4594232"/>
                  </a:lnTo>
                  <a:lnTo>
                    <a:pt x="0" y="459423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0"/>
          <p:cNvSpPr txBox="1">
            <a:spLocks noGrp="1"/>
          </p:cNvSpPr>
          <p:nvPr>
            <p:ph type="title"/>
          </p:nvPr>
        </p:nvSpPr>
        <p:spPr>
          <a:xfrm>
            <a:off x="762000" y="1905000"/>
            <a:ext cx="744029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chemeClr val="tx1"/>
                </a:solidFill>
              </a:rPr>
              <a:t>Price per Megabyte </a:t>
            </a:r>
            <a:r>
              <a:rPr sz="2000" dirty="0">
                <a:solidFill>
                  <a:schemeClr val="tx1"/>
                </a:solidFill>
              </a:rPr>
              <a:t>of </a:t>
            </a:r>
            <a:r>
              <a:rPr sz="2000" spc="-5" dirty="0">
                <a:solidFill>
                  <a:schemeClr val="tx1"/>
                </a:solidFill>
              </a:rPr>
              <a:t>Magnetic Hard Disk, From 1981 to</a:t>
            </a:r>
            <a:r>
              <a:rPr sz="2000" spc="-65" dirty="0">
                <a:solidFill>
                  <a:schemeClr val="tx1"/>
                </a:solidFill>
              </a:rPr>
              <a:t> </a:t>
            </a:r>
            <a:r>
              <a:rPr sz="2000" spc="-5" dirty="0">
                <a:solidFill>
                  <a:schemeClr val="tx1"/>
                </a:solidFill>
              </a:rPr>
              <a:t>2004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80135009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2513833"/>
            <a:ext cx="7772398" cy="3540760"/>
            <a:chOff x="787398" y="1257300"/>
            <a:chExt cx="8051800" cy="4569460"/>
          </a:xfrm>
        </p:grpSpPr>
        <p:sp>
          <p:nvSpPr>
            <p:cNvPr id="3" name="object 3"/>
            <p:cNvSpPr/>
            <p:nvPr/>
          </p:nvSpPr>
          <p:spPr>
            <a:xfrm>
              <a:off x="825498" y="1295400"/>
              <a:ext cx="7975601" cy="449262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06448" y="1276350"/>
              <a:ext cx="8013700" cy="4531360"/>
            </a:xfrm>
            <a:custGeom>
              <a:avLst/>
              <a:gdLst/>
              <a:ahLst/>
              <a:cxnLst/>
              <a:rect l="l" t="t" r="r" b="b"/>
              <a:pathLst>
                <a:path w="8013700" h="4531360">
                  <a:moveTo>
                    <a:pt x="0" y="0"/>
                  </a:moveTo>
                  <a:lnTo>
                    <a:pt x="8013704" y="0"/>
                  </a:lnTo>
                  <a:lnTo>
                    <a:pt x="8013704" y="4530732"/>
                  </a:lnTo>
                  <a:lnTo>
                    <a:pt x="0" y="453073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6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12"/>
          <p:cNvSpPr txBox="1">
            <a:spLocks noGrp="1"/>
          </p:cNvSpPr>
          <p:nvPr>
            <p:ph type="title"/>
          </p:nvPr>
        </p:nvSpPr>
        <p:spPr>
          <a:xfrm>
            <a:off x="762000" y="1755521"/>
            <a:ext cx="7564755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chemeClr val="tx1"/>
                </a:solidFill>
              </a:rPr>
              <a:t>Price per Megabyte of </a:t>
            </a:r>
            <a:r>
              <a:rPr sz="2400" dirty="0">
                <a:solidFill>
                  <a:schemeClr val="tx1"/>
                </a:solidFill>
              </a:rPr>
              <a:t>a </a:t>
            </a:r>
            <a:r>
              <a:rPr sz="2400" spc="-5" dirty="0">
                <a:solidFill>
                  <a:schemeClr val="tx1"/>
                </a:solidFill>
              </a:rPr>
              <a:t>Tape Drive, From</a:t>
            </a:r>
            <a:r>
              <a:rPr sz="2400" dirty="0">
                <a:solidFill>
                  <a:schemeClr val="tx1"/>
                </a:solidFill>
              </a:rPr>
              <a:t> </a:t>
            </a:r>
            <a:r>
              <a:rPr sz="2400" spc="-5" dirty="0">
                <a:solidFill>
                  <a:schemeClr val="tx1"/>
                </a:solidFill>
              </a:rPr>
              <a:t>1984-2000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01942569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76337" y="3803535"/>
            <a:ext cx="6255184" cy="2368665"/>
            <a:chOff x="1136216" y="2812935"/>
            <a:chExt cx="6871970" cy="3226435"/>
          </a:xfrm>
        </p:grpSpPr>
        <p:sp>
          <p:nvSpPr>
            <p:cNvPr id="3" name="object 3"/>
            <p:cNvSpPr/>
            <p:nvPr/>
          </p:nvSpPr>
          <p:spPr>
            <a:xfrm>
              <a:off x="5164137" y="4206875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6216" y="2812935"/>
              <a:ext cx="6871563" cy="322599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822833" y="1789168"/>
            <a:ext cx="7824470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An </a:t>
            </a:r>
            <a:r>
              <a:rPr sz="3200" spc="-5" dirty="0">
                <a:solidFill>
                  <a:schemeClr val="tx1"/>
                </a:solidFill>
              </a:rPr>
              <a:t>Introduction to MapReduce</a:t>
            </a:r>
            <a:r>
              <a:rPr sz="3200" spc="-8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(Hadoop)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11256" y="2767084"/>
            <a:ext cx="6784975" cy="946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MapReduce</a:t>
            </a:r>
          </a:p>
          <a:p>
            <a:pPr marL="650240" marR="5080">
              <a:lnSpc>
                <a:spcPts val="2210"/>
              </a:lnSpc>
              <a:spcBef>
                <a:spcPts val="30"/>
              </a:spcBef>
            </a:pP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simplify the parallel processing on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5" dirty="0">
                <a:latin typeface="Arial"/>
                <a:cs typeface="Arial"/>
              </a:rPr>
              <a:t>large cluster, Google  proposes MapReduce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framework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55999" y="1672363"/>
            <a:ext cx="6348413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What is</a:t>
            </a:r>
            <a:r>
              <a:rPr sz="3200" spc="-60" dirty="0">
                <a:solidFill>
                  <a:schemeClr val="tx1"/>
                </a:solidFill>
              </a:rPr>
              <a:t> </a:t>
            </a:r>
            <a:r>
              <a:rPr sz="3200" spc="-10" dirty="0">
                <a:solidFill>
                  <a:schemeClr val="tx1"/>
                </a:solidFill>
              </a:rPr>
              <a:t>MapReduce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5800" y="2286000"/>
            <a:ext cx="5029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4965" algn="l"/>
              </a:tabLst>
            </a:pPr>
            <a:r>
              <a:rPr sz="1600" spc="-245" dirty="0">
                <a:solidFill>
                  <a:srgbClr val="993300"/>
                </a:solidFill>
                <a:latin typeface="BM HANNA Air"/>
                <a:cs typeface="BM HANNA Air"/>
              </a:rPr>
              <a:t>❻	</a:t>
            </a:r>
            <a:r>
              <a:rPr sz="1800" dirty="0">
                <a:latin typeface="Arial"/>
                <a:cs typeface="Arial"/>
              </a:rPr>
              <a:t>Two </a:t>
            </a:r>
            <a:r>
              <a:rPr sz="1800" spc="-5" dirty="0">
                <a:latin typeface="Arial"/>
                <a:cs typeface="Arial"/>
              </a:rPr>
              <a:t>customizable interfaces: map and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reduce</a:t>
            </a:r>
            <a:endParaRPr sz="1800" dirty="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57200" y="2628899"/>
            <a:ext cx="7931150" cy="3528060"/>
            <a:chOff x="314325" y="2624137"/>
            <a:chExt cx="7931150" cy="3528060"/>
          </a:xfrm>
        </p:grpSpPr>
        <p:sp>
          <p:nvSpPr>
            <p:cNvPr id="8" name="object 8"/>
            <p:cNvSpPr/>
            <p:nvPr/>
          </p:nvSpPr>
          <p:spPr>
            <a:xfrm>
              <a:off x="530225" y="3055937"/>
              <a:ext cx="3967162" cy="286067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14325" y="3992562"/>
              <a:ext cx="4465955" cy="0"/>
            </a:xfrm>
            <a:custGeom>
              <a:avLst/>
              <a:gdLst/>
              <a:ahLst/>
              <a:cxnLst/>
              <a:rect l="l" t="t" r="r" b="b"/>
              <a:pathLst>
                <a:path w="4465955">
                  <a:moveTo>
                    <a:pt x="0" y="0"/>
                  </a:moveTo>
                  <a:lnTo>
                    <a:pt x="4465642" y="1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14325" y="5072062"/>
              <a:ext cx="4465955" cy="0"/>
            </a:xfrm>
            <a:custGeom>
              <a:avLst/>
              <a:gdLst/>
              <a:ahLst/>
              <a:cxnLst/>
              <a:rect l="l" t="t" r="r" b="b"/>
              <a:pathLst>
                <a:path w="4465955">
                  <a:moveTo>
                    <a:pt x="0" y="0"/>
                  </a:moveTo>
                  <a:lnTo>
                    <a:pt x="4465642" y="1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682749" y="2624137"/>
              <a:ext cx="0" cy="3528060"/>
            </a:xfrm>
            <a:custGeom>
              <a:avLst/>
              <a:gdLst/>
              <a:ahLst/>
              <a:cxnLst/>
              <a:rect l="l" t="t" r="r" b="b"/>
              <a:pathLst>
                <a:path h="3528060">
                  <a:moveTo>
                    <a:pt x="1" y="0"/>
                  </a:moveTo>
                  <a:lnTo>
                    <a:pt x="0" y="3527432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051174" y="2624137"/>
              <a:ext cx="0" cy="3528060"/>
            </a:xfrm>
            <a:custGeom>
              <a:avLst/>
              <a:gdLst/>
              <a:ahLst/>
              <a:cxnLst/>
              <a:rect l="l" t="t" r="r" b="b"/>
              <a:pathLst>
                <a:path h="3528060">
                  <a:moveTo>
                    <a:pt x="1" y="0"/>
                  </a:moveTo>
                  <a:lnTo>
                    <a:pt x="0" y="3527432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723062" y="3632200"/>
              <a:ext cx="1522412" cy="133508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488103" y="3252774"/>
              <a:ext cx="2235200" cy="2114550"/>
            </a:xfrm>
            <a:custGeom>
              <a:avLst/>
              <a:gdLst/>
              <a:ahLst/>
              <a:cxnLst/>
              <a:rect l="l" t="t" r="r" b="b"/>
              <a:pathLst>
                <a:path w="2235200" h="2114550">
                  <a:moveTo>
                    <a:pt x="12852" y="1062012"/>
                  </a:moveTo>
                  <a:lnTo>
                    <a:pt x="11988" y="1052525"/>
                  </a:lnTo>
                  <a:lnTo>
                    <a:pt x="2501" y="1053388"/>
                  </a:lnTo>
                  <a:lnTo>
                    <a:pt x="3365" y="1062863"/>
                  </a:lnTo>
                  <a:lnTo>
                    <a:pt x="12852" y="1062012"/>
                  </a:lnTo>
                  <a:close/>
                </a:path>
                <a:path w="2235200" h="2114550">
                  <a:moveTo>
                    <a:pt x="13373" y="232879"/>
                  </a:moveTo>
                  <a:lnTo>
                    <a:pt x="7505" y="225361"/>
                  </a:lnTo>
                  <a:lnTo>
                    <a:pt x="0" y="231228"/>
                  </a:lnTo>
                  <a:lnTo>
                    <a:pt x="5867" y="238734"/>
                  </a:lnTo>
                  <a:lnTo>
                    <a:pt x="13373" y="232879"/>
                  </a:lnTo>
                  <a:close/>
                </a:path>
                <a:path w="2235200" h="2114550">
                  <a:moveTo>
                    <a:pt x="28384" y="221157"/>
                  </a:moveTo>
                  <a:lnTo>
                    <a:pt x="22529" y="213652"/>
                  </a:lnTo>
                  <a:lnTo>
                    <a:pt x="15024" y="219506"/>
                  </a:lnTo>
                  <a:lnTo>
                    <a:pt x="20878" y="227012"/>
                  </a:lnTo>
                  <a:lnTo>
                    <a:pt x="28384" y="221157"/>
                  </a:lnTo>
                  <a:close/>
                </a:path>
                <a:path w="2235200" h="2114550">
                  <a:moveTo>
                    <a:pt x="31826" y="1060297"/>
                  </a:moveTo>
                  <a:lnTo>
                    <a:pt x="30962" y="1050810"/>
                  </a:lnTo>
                  <a:lnTo>
                    <a:pt x="21475" y="1051661"/>
                  </a:lnTo>
                  <a:lnTo>
                    <a:pt x="22339" y="1061148"/>
                  </a:lnTo>
                  <a:lnTo>
                    <a:pt x="31826" y="1060297"/>
                  </a:lnTo>
                  <a:close/>
                </a:path>
                <a:path w="2235200" h="2114550">
                  <a:moveTo>
                    <a:pt x="43408" y="209435"/>
                  </a:moveTo>
                  <a:lnTo>
                    <a:pt x="37541" y="201930"/>
                  </a:lnTo>
                  <a:lnTo>
                    <a:pt x="30035" y="207784"/>
                  </a:lnTo>
                  <a:lnTo>
                    <a:pt x="35902" y="215290"/>
                  </a:lnTo>
                  <a:lnTo>
                    <a:pt x="43408" y="209435"/>
                  </a:lnTo>
                  <a:close/>
                </a:path>
                <a:path w="2235200" h="2114550">
                  <a:moveTo>
                    <a:pt x="50787" y="1058583"/>
                  </a:moveTo>
                  <a:lnTo>
                    <a:pt x="49936" y="1049096"/>
                  </a:lnTo>
                  <a:lnTo>
                    <a:pt x="40449" y="1049947"/>
                  </a:lnTo>
                  <a:lnTo>
                    <a:pt x="41300" y="1059434"/>
                  </a:lnTo>
                  <a:lnTo>
                    <a:pt x="50787" y="1058583"/>
                  </a:lnTo>
                  <a:close/>
                </a:path>
                <a:path w="2235200" h="2114550">
                  <a:moveTo>
                    <a:pt x="57950" y="2113686"/>
                  </a:moveTo>
                  <a:lnTo>
                    <a:pt x="57137" y="2104199"/>
                  </a:lnTo>
                  <a:lnTo>
                    <a:pt x="47650" y="2105012"/>
                  </a:lnTo>
                  <a:lnTo>
                    <a:pt x="48463" y="2114499"/>
                  </a:lnTo>
                  <a:lnTo>
                    <a:pt x="57950" y="2113686"/>
                  </a:lnTo>
                  <a:close/>
                </a:path>
                <a:path w="2235200" h="2114550">
                  <a:moveTo>
                    <a:pt x="58420" y="197713"/>
                  </a:moveTo>
                  <a:lnTo>
                    <a:pt x="52565" y="190207"/>
                  </a:lnTo>
                  <a:lnTo>
                    <a:pt x="45059" y="196062"/>
                  </a:lnTo>
                  <a:lnTo>
                    <a:pt x="50914" y="203581"/>
                  </a:lnTo>
                  <a:lnTo>
                    <a:pt x="58420" y="197713"/>
                  </a:lnTo>
                  <a:close/>
                </a:path>
                <a:path w="2235200" h="2114550">
                  <a:moveTo>
                    <a:pt x="69735" y="1056881"/>
                  </a:moveTo>
                  <a:lnTo>
                    <a:pt x="68935" y="1047394"/>
                  </a:lnTo>
                  <a:lnTo>
                    <a:pt x="59423" y="1048232"/>
                  </a:lnTo>
                  <a:lnTo>
                    <a:pt x="60274" y="1057719"/>
                  </a:lnTo>
                  <a:lnTo>
                    <a:pt x="67132" y="1057097"/>
                  </a:lnTo>
                  <a:lnTo>
                    <a:pt x="69735" y="1056881"/>
                  </a:lnTo>
                  <a:close/>
                </a:path>
                <a:path w="2235200" h="2114550">
                  <a:moveTo>
                    <a:pt x="73380" y="186105"/>
                  </a:moveTo>
                  <a:lnTo>
                    <a:pt x="67703" y="178460"/>
                  </a:lnTo>
                  <a:lnTo>
                    <a:pt x="65925" y="179781"/>
                  </a:lnTo>
                  <a:lnTo>
                    <a:pt x="60071" y="184340"/>
                  </a:lnTo>
                  <a:lnTo>
                    <a:pt x="65938" y="191858"/>
                  </a:lnTo>
                  <a:lnTo>
                    <a:pt x="71640" y="187401"/>
                  </a:lnTo>
                  <a:lnTo>
                    <a:pt x="73380" y="186105"/>
                  </a:lnTo>
                  <a:close/>
                </a:path>
                <a:path w="2235200" h="2114550">
                  <a:moveTo>
                    <a:pt x="76885" y="2112111"/>
                  </a:moveTo>
                  <a:lnTo>
                    <a:pt x="76161" y="2102612"/>
                  </a:lnTo>
                  <a:lnTo>
                    <a:pt x="70662" y="2103031"/>
                  </a:lnTo>
                  <a:lnTo>
                    <a:pt x="66624" y="2103386"/>
                  </a:lnTo>
                  <a:lnTo>
                    <a:pt x="67437" y="2112873"/>
                  </a:lnTo>
                  <a:lnTo>
                    <a:pt x="71462" y="2112530"/>
                  </a:lnTo>
                  <a:lnTo>
                    <a:pt x="76885" y="2112111"/>
                  </a:lnTo>
                  <a:close/>
                </a:path>
                <a:path w="2235200" h="2114550">
                  <a:moveTo>
                    <a:pt x="88684" y="174752"/>
                  </a:moveTo>
                  <a:lnTo>
                    <a:pt x="83007" y="167106"/>
                  </a:lnTo>
                  <a:lnTo>
                    <a:pt x="75349" y="172783"/>
                  </a:lnTo>
                  <a:lnTo>
                    <a:pt x="81026" y="180428"/>
                  </a:lnTo>
                  <a:lnTo>
                    <a:pt x="88684" y="174752"/>
                  </a:lnTo>
                  <a:close/>
                </a:path>
                <a:path w="2235200" h="2114550">
                  <a:moveTo>
                    <a:pt x="88722" y="1055293"/>
                  </a:moveTo>
                  <a:lnTo>
                    <a:pt x="87922" y="1045806"/>
                  </a:lnTo>
                  <a:lnTo>
                    <a:pt x="78435" y="1046594"/>
                  </a:lnTo>
                  <a:lnTo>
                    <a:pt x="79222" y="1056093"/>
                  </a:lnTo>
                  <a:lnTo>
                    <a:pt x="88722" y="1055293"/>
                  </a:lnTo>
                  <a:close/>
                </a:path>
                <a:path w="2235200" h="2114550">
                  <a:moveTo>
                    <a:pt x="95885" y="2110663"/>
                  </a:moveTo>
                  <a:lnTo>
                    <a:pt x="95161" y="2101164"/>
                  </a:lnTo>
                  <a:lnTo>
                    <a:pt x="85661" y="2101888"/>
                  </a:lnTo>
                  <a:lnTo>
                    <a:pt x="86385" y="2111387"/>
                  </a:lnTo>
                  <a:lnTo>
                    <a:pt x="95885" y="2110663"/>
                  </a:lnTo>
                  <a:close/>
                </a:path>
                <a:path w="2235200" h="2114550">
                  <a:moveTo>
                    <a:pt x="103974" y="163398"/>
                  </a:moveTo>
                  <a:lnTo>
                    <a:pt x="98298" y="155752"/>
                  </a:lnTo>
                  <a:lnTo>
                    <a:pt x="90652" y="161429"/>
                  </a:lnTo>
                  <a:lnTo>
                    <a:pt x="96329" y="169075"/>
                  </a:lnTo>
                  <a:lnTo>
                    <a:pt x="103974" y="163398"/>
                  </a:lnTo>
                  <a:close/>
                </a:path>
                <a:path w="2235200" h="2114550">
                  <a:moveTo>
                    <a:pt x="107696" y="1053719"/>
                  </a:moveTo>
                  <a:lnTo>
                    <a:pt x="106908" y="1044219"/>
                  </a:lnTo>
                  <a:lnTo>
                    <a:pt x="97421" y="1045019"/>
                  </a:lnTo>
                  <a:lnTo>
                    <a:pt x="98209" y="1054506"/>
                  </a:lnTo>
                  <a:lnTo>
                    <a:pt x="107696" y="1053719"/>
                  </a:lnTo>
                  <a:close/>
                </a:path>
                <a:path w="2235200" h="2114550">
                  <a:moveTo>
                    <a:pt x="114858" y="2109292"/>
                  </a:moveTo>
                  <a:lnTo>
                    <a:pt x="114185" y="2099792"/>
                  </a:lnTo>
                  <a:lnTo>
                    <a:pt x="104686" y="2100453"/>
                  </a:lnTo>
                  <a:lnTo>
                    <a:pt x="105359" y="2109952"/>
                  </a:lnTo>
                  <a:lnTo>
                    <a:pt x="114858" y="2109292"/>
                  </a:lnTo>
                  <a:close/>
                </a:path>
                <a:path w="2235200" h="2114550">
                  <a:moveTo>
                    <a:pt x="119456" y="152539"/>
                  </a:moveTo>
                  <a:lnTo>
                    <a:pt x="114007" y="144729"/>
                  </a:lnTo>
                  <a:lnTo>
                    <a:pt x="106197" y="150177"/>
                  </a:lnTo>
                  <a:lnTo>
                    <a:pt x="111645" y="157988"/>
                  </a:lnTo>
                  <a:lnTo>
                    <a:pt x="119456" y="152539"/>
                  </a:lnTo>
                  <a:close/>
                </a:path>
                <a:path w="2235200" h="2114550">
                  <a:moveTo>
                    <a:pt x="126682" y="1052131"/>
                  </a:moveTo>
                  <a:lnTo>
                    <a:pt x="125895" y="1042631"/>
                  </a:lnTo>
                  <a:lnTo>
                    <a:pt x="116395" y="1043432"/>
                  </a:lnTo>
                  <a:lnTo>
                    <a:pt x="117195" y="1052918"/>
                  </a:lnTo>
                  <a:lnTo>
                    <a:pt x="126682" y="1052131"/>
                  </a:lnTo>
                  <a:close/>
                </a:path>
                <a:path w="2235200" h="2114550">
                  <a:moveTo>
                    <a:pt x="133858" y="2107958"/>
                  </a:moveTo>
                  <a:lnTo>
                    <a:pt x="133197" y="2098459"/>
                  </a:lnTo>
                  <a:lnTo>
                    <a:pt x="123685" y="2099119"/>
                  </a:lnTo>
                  <a:lnTo>
                    <a:pt x="124358" y="2108619"/>
                  </a:lnTo>
                  <a:lnTo>
                    <a:pt x="133858" y="2107958"/>
                  </a:lnTo>
                  <a:close/>
                </a:path>
                <a:path w="2235200" h="2114550">
                  <a:moveTo>
                    <a:pt x="135077" y="141630"/>
                  </a:moveTo>
                  <a:lnTo>
                    <a:pt x="129628" y="133819"/>
                  </a:lnTo>
                  <a:lnTo>
                    <a:pt x="121818" y="139268"/>
                  </a:lnTo>
                  <a:lnTo>
                    <a:pt x="127266" y="147078"/>
                  </a:lnTo>
                  <a:lnTo>
                    <a:pt x="135077" y="141630"/>
                  </a:lnTo>
                  <a:close/>
                </a:path>
                <a:path w="2235200" h="2114550">
                  <a:moveTo>
                    <a:pt x="145630" y="1050658"/>
                  </a:moveTo>
                  <a:lnTo>
                    <a:pt x="144932" y="1041158"/>
                  </a:lnTo>
                  <a:lnTo>
                    <a:pt x="135432" y="1041869"/>
                  </a:lnTo>
                  <a:lnTo>
                    <a:pt x="136144" y="1051369"/>
                  </a:lnTo>
                  <a:lnTo>
                    <a:pt x="145630" y="1050658"/>
                  </a:lnTo>
                  <a:close/>
                </a:path>
                <a:path w="2235200" h="2114550">
                  <a:moveTo>
                    <a:pt x="150825" y="131254"/>
                  </a:moveTo>
                  <a:lnTo>
                    <a:pt x="145681" y="123240"/>
                  </a:lnTo>
                  <a:lnTo>
                    <a:pt x="137668" y="128384"/>
                  </a:lnTo>
                  <a:lnTo>
                    <a:pt x="142811" y="136398"/>
                  </a:lnTo>
                  <a:lnTo>
                    <a:pt x="150825" y="131254"/>
                  </a:lnTo>
                  <a:close/>
                </a:path>
                <a:path w="2235200" h="2114550">
                  <a:moveTo>
                    <a:pt x="152844" y="2106688"/>
                  </a:moveTo>
                  <a:lnTo>
                    <a:pt x="152222" y="2097189"/>
                  </a:lnTo>
                  <a:lnTo>
                    <a:pt x="142709" y="2097824"/>
                  </a:lnTo>
                  <a:lnTo>
                    <a:pt x="143344" y="2107323"/>
                  </a:lnTo>
                  <a:lnTo>
                    <a:pt x="152844" y="2106688"/>
                  </a:lnTo>
                  <a:close/>
                </a:path>
                <a:path w="2235200" h="2114550">
                  <a:moveTo>
                    <a:pt x="164630" y="1049248"/>
                  </a:moveTo>
                  <a:lnTo>
                    <a:pt x="163931" y="1039749"/>
                  </a:lnTo>
                  <a:lnTo>
                    <a:pt x="154432" y="1040447"/>
                  </a:lnTo>
                  <a:lnTo>
                    <a:pt x="155130" y="1049947"/>
                  </a:lnTo>
                  <a:lnTo>
                    <a:pt x="164630" y="1049248"/>
                  </a:lnTo>
                  <a:close/>
                </a:path>
                <a:path w="2235200" h="2114550">
                  <a:moveTo>
                    <a:pt x="166852" y="120942"/>
                  </a:moveTo>
                  <a:lnTo>
                    <a:pt x="161696" y="112928"/>
                  </a:lnTo>
                  <a:lnTo>
                    <a:pt x="153682" y="118084"/>
                  </a:lnTo>
                  <a:lnTo>
                    <a:pt x="158838" y="126098"/>
                  </a:lnTo>
                  <a:lnTo>
                    <a:pt x="166852" y="120942"/>
                  </a:lnTo>
                  <a:close/>
                </a:path>
                <a:path w="2235200" h="2114550">
                  <a:moveTo>
                    <a:pt x="171856" y="2105444"/>
                  </a:moveTo>
                  <a:lnTo>
                    <a:pt x="171234" y="2095931"/>
                  </a:lnTo>
                  <a:lnTo>
                    <a:pt x="161721" y="2096566"/>
                  </a:lnTo>
                  <a:lnTo>
                    <a:pt x="162356" y="2106066"/>
                  </a:lnTo>
                  <a:lnTo>
                    <a:pt x="171856" y="2105444"/>
                  </a:lnTo>
                  <a:close/>
                </a:path>
                <a:path w="2235200" h="2114550">
                  <a:moveTo>
                    <a:pt x="182905" y="111125"/>
                  </a:moveTo>
                  <a:lnTo>
                    <a:pt x="178130" y="102870"/>
                  </a:lnTo>
                  <a:lnTo>
                    <a:pt x="170180" y="107480"/>
                  </a:lnTo>
                  <a:lnTo>
                    <a:pt x="169710" y="107784"/>
                  </a:lnTo>
                  <a:lnTo>
                    <a:pt x="174866" y="115798"/>
                  </a:lnTo>
                  <a:lnTo>
                    <a:pt x="175056" y="115671"/>
                  </a:lnTo>
                  <a:lnTo>
                    <a:pt x="182905" y="111125"/>
                  </a:lnTo>
                  <a:close/>
                </a:path>
                <a:path w="2235200" h="2114550">
                  <a:moveTo>
                    <a:pt x="183603" y="1047953"/>
                  </a:moveTo>
                  <a:lnTo>
                    <a:pt x="182968" y="1038440"/>
                  </a:lnTo>
                  <a:lnTo>
                    <a:pt x="173469" y="1039075"/>
                  </a:lnTo>
                  <a:lnTo>
                    <a:pt x="174104" y="1048588"/>
                  </a:lnTo>
                  <a:lnTo>
                    <a:pt x="183603" y="1047953"/>
                  </a:lnTo>
                  <a:close/>
                </a:path>
                <a:path w="2235200" h="2114550">
                  <a:moveTo>
                    <a:pt x="190855" y="2104237"/>
                  </a:moveTo>
                  <a:lnTo>
                    <a:pt x="190258" y="2094725"/>
                  </a:lnTo>
                  <a:lnTo>
                    <a:pt x="180746" y="2095322"/>
                  </a:lnTo>
                  <a:lnTo>
                    <a:pt x="181343" y="2104834"/>
                  </a:lnTo>
                  <a:lnTo>
                    <a:pt x="190855" y="2104237"/>
                  </a:lnTo>
                  <a:close/>
                </a:path>
                <a:path w="2235200" h="2114550">
                  <a:moveTo>
                    <a:pt x="199390" y="101574"/>
                  </a:moveTo>
                  <a:lnTo>
                    <a:pt x="194614" y="93332"/>
                  </a:lnTo>
                  <a:lnTo>
                    <a:pt x="186372" y="98107"/>
                  </a:lnTo>
                  <a:lnTo>
                    <a:pt x="191147" y="106349"/>
                  </a:lnTo>
                  <a:lnTo>
                    <a:pt x="199390" y="101574"/>
                  </a:lnTo>
                  <a:close/>
                </a:path>
                <a:path w="2235200" h="2114550">
                  <a:moveTo>
                    <a:pt x="202615" y="1046670"/>
                  </a:moveTo>
                  <a:lnTo>
                    <a:pt x="201968" y="1037170"/>
                  </a:lnTo>
                  <a:lnTo>
                    <a:pt x="192468" y="1037805"/>
                  </a:lnTo>
                  <a:lnTo>
                    <a:pt x="193103" y="1047305"/>
                  </a:lnTo>
                  <a:lnTo>
                    <a:pt x="202615" y="1046670"/>
                  </a:lnTo>
                  <a:close/>
                </a:path>
                <a:path w="2235200" h="2114550">
                  <a:moveTo>
                    <a:pt x="209867" y="2103031"/>
                  </a:moveTo>
                  <a:lnTo>
                    <a:pt x="209270" y="2093518"/>
                  </a:lnTo>
                  <a:lnTo>
                    <a:pt x="199758" y="2094128"/>
                  </a:lnTo>
                  <a:lnTo>
                    <a:pt x="200355" y="2103628"/>
                  </a:lnTo>
                  <a:lnTo>
                    <a:pt x="209867" y="2103031"/>
                  </a:lnTo>
                  <a:close/>
                </a:path>
                <a:path w="2235200" h="2114550">
                  <a:moveTo>
                    <a:pt x="215760" y="92354"/>
                  </a:moveTo>
                  <a:lnTo>
                    <a:pt x="211442" y="83870"/>
                  </a:lnTo>
                  <a:lnTo>
                    <a:pt x="207505" y="85877"/>
                  </a:lnTo>
                  <a:lnTo>
                    <a:pt x="202869" y="88557"/>
                  </a:lnTo>
                  <a:lnTo>
                    <a:pt x="207632" y="96799"/>
                  </a:lnTo>
                  <a:lnTo>
                    <a:pt x="211937" y="94310"/>
                  </a:lnTo>
                  <a:lnTo>
                    <a:pt x="215760" y="92354"/>
                  </a:lnTo>
                  <a:close/>
                </a:path>
                <a:path w="2235200" h="2114550">
                  <a:moveTo>
                    <a:pt x="221589" y="1045552"/>
                  </a:moveTo>
                  <a:lnTo>
                    <a:pt x="221030" y="1036040"/>
                  </a:lnTo>
                  <a:lnTo>
                    <a:pt x="211518" y="1036599"/>
                  </a:lnTo>
                  <a:lnTo>
                    <a:pt x="212077" y="1046111"/>
                  </a:lnTo>
                  <a:lnTo>
                    <a:pt x="221589" y="1045552"/>
                  </a:lnTo>
                  <a:close/>
                </a:path>
                <a:path w="2235200" h="2114550">
                  <a:moveTo>
                    <a:pt x="228866" y="2101850"/>
                  </a:moveTo>
                  <a:lnTo>
                    <a:pt x="228282" y="2092350"/>
                  </a:lnTo>
                  <a:lnTo>
                    <a:pt x="218782" y="2092934"/>
                  </a:lnTo>
                  <a:lnTo>
                    <a:pt x="219367" y="2102434"/>
                  </a:lnTo>
                  <a:lnTo>
                    <a:pt x="228866" y="2101850"/>
                  </a:lnTo>
                  <a:close/>
                </a:path>
                <a:path w="2235200" h="2114550">
                  <a:moveTo>
                    <a:pt x="232740" y="83731"/>
                  </a:moveTo>
                  <a:lnTo>
                    <a:pt x="228434" y="75234"/>
                  </a:lnTo>
                  <a:lnTo>
                    <a:pt x="219938" y="79552"/>
                  </a:lnTo>
                  <a:lnTo>
                    <a:pt x="224256" y="88049"/>
                  </a:lnTo>
                  <a:lnTo>
                    <a:pt x="232740" y="83731"/>
                  </a:lnTo>
                  <a:close/>
                </a:path>
                <a:path w="2235200" h="2114550">
                  <a:moveTo>
                    <a:pt x="240601" y="1044422"/>
                  </a:moveTo>
                  <a:lnTo>
                    <a:pt x="240042" y="1034923"/>
                  </a:lnTo>
                  <a:lnTo>
                    <a:pt x="230543" y="1035481"/>
                  </a:lnTo>
                  <a:lnTo>
                    <a:pt x="231101" y="1044981"/>
                  </a:lnTo>
                  <a:lnTo>
                    <a:pt x="240601" y="1044422"/>
                  </a:lnTo>
                  <a:close/>
                </a:path>
                <a:path w="2235200" h="2114550">
                  <a:moveTo>
                    <a:pt x="247891" y="2100681"/>
                  </a:moveTo>
                  <a:lnTo>
                    <a:pt x="247294" y="2091169"/>
                  </a:lnTo>
                  <a:lnTo>
                    <a:pt x="237794" y="2091753"/>
                  </a:lnTo>
                  <a:lnTo>
                    <a:pt x="238379" y="2101265"/>
                  </a:lnTo>
                  <a:lnTo>
                    <a:pt x="247891" y="2100681"/>
                  </a:lnTo>
                  <a:close/>
                </a:path>
                <a:path w="2235200" h="2114550">
                  <a:moveTo>
                    <a:pt x="249732" y="75095"/>
                  </a:moveTo>
                  <a:lnTo>
                    <a:pt x="245414" y="66611"/>
                  </a:lnTo>
                  <a:lnTo>
                    <a:pt x="236918" y="70916"/>
                  </a:lnTo>
                  <a:lnTo>
                    <a:pt x="241236" y="79413"/>
                  </a:lnTo>
                  <a:lnTo>
                    <a:pt x="249732" y="75095"/>
                  </a:lnTo>
                  <a:close/>
                </a:path>
                <a:path w="2235200" h="2114550">
                  <a:moveTo>
                    <a:pt x="259588" y="1043470"/>
                  </a:moveTo>
                  <a:lnTo>
                    <a:pt x="259118" y="1033957"/>
                  </a:lnTo>
                  <a:lnTo>
                    <a:pt x="249605" y="1034440"/>
                  </a:lnTo>
                  <a:lnTo>
                    <a:pt x="250075" y="1043952"/>
                  </a:lnTo>
                  <a:lnTo>
                    <a:pt x="259588" y="1043470"/>
                  </a:lnTo>
                  <a:close/>
                </a:path>
                <a:path w="2235200" h="2114550">
                  <a:moveTo>
                    <a:pt x="266890" y="2099513"/>
                  </a:moveTo>
                  <a:lnTo>
                    <a:pt x="266319" y="2090013"/>
                  </a:lnTo>
                  <a:lnTo>
                    <a:pt x="256806" y="2090585"/>
                  </a:lnTo>
                  <a:lnTo>
                    <a:pt x="257390" y="2100097"/>
                  </a:lnTo>
                  <a:lnTo>
                    <a:pt x="266890" y="2099513"/>
                  </a:lnTo>
                  <a:close/>
                </a:path>
                <a:path w="2235200" h="2114550">
                  <a:moveTo>
                    <a:pt x="266915" y="67576"/>
                  </a:moveTo>
                  <a:lnTo>
                    <a:pt x="263131" y="58839"/>
                  </a:lnTo>
                  <a:lnTo>
                    <a:pt x="254381" y="62623"/>
                  </a:lnTo>
                  <a:lnTo>
                    <a:pt x="258178" y="71374"/>
                  </a:lnTo>
                  <a:lnTo>
                    <a:pt x="266915" y="67576"/>
                  </a:lnTo>
                  <a:close/>
                </a:path>
                <a:path w="2235200" h="2114550">
                  <a:moveTo>
                    <a:pt x="278612" y="1042517"/>
                  </a:moveTo>
                  <a:lnTo>
                    <a:pt x="278142" y="1033005"/>
                  </a:lnTo>
                  <a:lnTo>
                    <a:pt x="268630" y="1033475"/>
                  </a:lnTo>
                  <a:lnTo>
                    <a:pt x="269100" y="1042987"/>
                  </a:lnTo>
                  <a:lnTo>
                    <a:pt x="278612" y="1042517"/>
                  </a:lnTo>
                  <a:close/>
                </a:path>
                <a:path w="2235200" h="2114550">
                  <a:moveTo>
                    <a:pt x="284391" y="60007"/>
                  </a:moveTo>
                  <a:lnTo>
                    <a:pt x="280606" y="51269"/>
                  </a:lnTo>
                  <a:lnTo>
                    <a:pt x="271868" y="55054"/>
                  </a:lnTo>
                  <a:lnTo>
                    <a:pt x="275653" y="63792"/>
                  </a:lnTo>
                  <a:lnTo>
                    <a:pt x="284391" y="60007"/>
                  </a:lnTo>
                  <a:close/>
                </a:path>
                <a:path w="2235200" h="2114550">
                  <a:moveTo>
                    <a:pt x="285915" y="2098357"/>
                  </a:moveTo>
                  <a:lnTo>
                    <a:pt x="285330" y="2088857"/>
                  </a:lnTo>
                  <a:lnTo>
                    <a:pt x="275831" y="2089429"/>
                  </a:lnTo>
                  <a:lnTo>
                    <a:pt x="276402" y="2098941"/>
                  </a:lnTo>
                  <a:lnTo>
                    <a:pt x="285915" y="2098357"/>
                  </a:lnTo>
                  <a:close/>
                </a:path>
                <a:path w="2235200" h="2114550">
                  <a:moveTo>
                    <a:pt x="297611" y="1041704"/>
                  </a:moveTo>
                  <a:lnTo>
                    <a:pt x="297218" y="1032192"/>
                  </a:lnTo>
                  <a:lnTo>
                    <a:pt x="287693" y="1032586"/>
                  </a:lnTo>
                  <a:lnTo>
                    <a:pt x="288086" y="1042111"/>
                  </a:lnTo>
                  <a:lnTo>
                    <a:pt x="297611" y="1041704"/>
                  </a:lnTo>
                  <a:close/>
                </a:path>
                <a:path w="2235200" h="2114550">
                  <a:moveTo>
                    <a:pt x="301853" y="53263"/>
                  </a:moveTo>
                  <a:lnTo>
                    <a:pt x="298653" y="44284"/>
                  </a:lnTo>
                  <a:lnTo>
                    <a:pt x="289687" y="47485"/>
                  </a:lnTo>
                  <a:lnTo>
                    <a:pt x="292887" y="56451"/>
                  </a:lnTo>
                  <a:lnTo>
                    <a:pt x="301853" y="53263"/>
                  </a:lnTo>
                  <a:close/>
                </a:path>
                <a:path w="2235200" h="2114550">
                  <a:moveTo>
                    <a:pt x="304927" y="2097201"/>
                  </a:moveTo>
                  <a:lnTo>
                    <a:pt x="304355" y="2087702"/>
                  </a:lnTo>
                  <a:lnTo>
                    <a:pt x="294843" y="2088273"/>
                  </a:lnTo>
                  <a:lnTo>
                    <a:pt x="295414" y="2097786"/>
                  </a:lnTo>
                  <a:lnTo>
                    <a:pt x="304927" y="2097201"/>
                  </a:lnTo>
                  <a:close/>
                </a:path>
                <a:path w="2235200" h="2114550">
                  <a:moveTo>
                    <a:pt x="316636" y="1040930"/>
                  </a:moveTo>
                  <a:lnTo>
                    <a:pt x="316242" y="1031405"/>
                  </a:lnTo>
                  <a:lnTo>
                    <a:pt x="306730" y="1031798"/>
                  </a:lnTo>
                  <a:lnTo>
                    <a:pt x="307124" y="1041323"/>
                  </a:lnTo>
                  <a:lnTo>
                    <a:pt x="316636" y="1040930"/>
                  </a:lnTo>
                  <a:close/>
                </a:path>
                <a:path w="2235200" h="2114550">
                  <a:moveTo>
                    <a:pt x="319798" y="46863"/>
                  </a:moveTo>
                  <a:lnTo>
                    <a:pt x="316598" y="37896"/>
                  </a:lnTo>
                  <a:lnTo>
                    <a:pt x="307632" y="41084"/>
                  </a:lnTo>
                  <a:lnTo>
                    <a:pt x="310832" y="50063"/>
                  </a:lnTo>
                  <a:lnTo>
                    <a:pt x="319798" y="46863"/>
                  </a:lnTo>
                  <a:close/>
                </a:path>
                <a:path w="2235200" h="2114550">
                  <a:moveTo>
                    <a:pt x="323938" y="2096058"/>
                  </a:moveTo>
                  <a:lnTo>
                    <a:pt x="323367" y="2086546"/>
                  </a:lnTo>
                  <a:lnTo>
                    <a:pt x="313855" y="2087118"/>
                  </a:lnTo>
                  <a:lnTo>
                    <a:pt x="314439" y="2096630"/>
                  </a:lnTo>
                  <a:lnTo>
                    <a:pt x="323938" y="2096058"/>
                  </a:lnTo>
                  <a:close/>
                </a:path>
                <a:path w="2235200" h="2114550">
                  <a:moveTo>
                    <a:pt x="335635" y="1040257"/>
                  </a:moveTo>
                  <a:lnTo>
                    <a:pt x="335330" y="1030744"/>
                  </a:lnTo>
                  <a:lnTo>
                    <a:pt x="325805" y="1031049"/>
                  </a:lnTo>
                  <a:lnTo>
                    <a:pt x="326123" y="1040574"/>
                  </a:lnTo>
                  <a:lnTo>
                    <a:pt x="335635" y="1040257"/>
                  </a:lnTo>
                  <a:close/>
                </a:path>
                <a:path w="2235200" h="2114550">
                  <a:moveTo>
                    <a:pt x="337502" y="40817"/>
                  </a:moveTo>
                  <a:lnTo>
                    <a:pt x="334949" y="31648"/>
                  </a:lnTo>
                  <a:lnTo>
                    <a:pt x="331228" y="32677"/>
                  </a:lnTo>
                  <a:lnTo>
                    <a:pt x="325577" y="34696"/>
                  </a:lnTo>
                  <a:lnTo>
                    <a:pt x="328777" y="43662"/>
                  </a:lnTo>
                  <a:lnTo>
                    <a:pt x="333971" y="41808"/>
                  </a:lnTo>
                  <a:lnTo>
                    <a:pt x="337502" y="40817"/>
                  </a:lnTo>
                  <a:close/>
                </a:path>
                <a:path w="2235200" h="2114550">
                  <a:moveTo>
                    <a:pt x="342950" y="2094903"/>
                  </a:moveTo>
                  <a:lnTo>
                    <a:pt x="342379" y="2085390"/>
                  </a:lnTo>
                  <a:lnTo>
                    <a:pt x="332867" y="2085975"/>
                  </a:lnTo>
                  <a:lnTo>
                    <a:pt x="333451" y="2095474"/>
                  </a:lnTo>
                  <a:lnTo>
                    <a:pt x="342950" y="2094903"/>
                  </a:lnTo>
                  <a:close/>
                </a:path>
                <a:path w="2235200" h="2114550">
                  <a:moveTo>
                    <a:pt x="354672" y="1039647"/>
                  </a:moveTo>
                  <a:lnTo>
                    <a:pt x="354368" y="1030122"/>
                  </a:lnTo>
                  <a:lnTo>
                    <a:pt x="344843" y="1030427"/>
                  </a:lnTo>
                  <a:lnTo>
                    <a:pt x="345160" y="1039952"/>
                  </a:lnTo>
                  <a:lnTo>
                    <a:pt x="354672" y="1039647"/>
                  </a:lnTo>
                  <a:close/>
                </a:path>
                <a:path w="2235200" h="2114550">
                  <a:moveTo>
                    <a:pt x="355854" y="35699"/>
                  </a:moveTo>
                  <a:lnTo>
                    <a:pt x="353301" y="26530"/>
                  </a:lnTo>
                  <a:lnTo>
                    <a:pt x="344119" y="29083"/>
                  </a:lnTo>
                  <a:lnTo>
                    <a:pt x="346684" y="38265"/>
                  </a:lnTo>
                  <a:lnTo>
                    <a:pt x="355854" y="35699"/>
                  </a:lnTo>
                  <a:close/>
                </a:path>
                <a:path w="2235200" h="2114550">
                  <a:moveTo>
                    <a:pt x="361975" y="2093747"/>
                  </a:moveTo>
                  <a:lnTo>
                    <a:pt x="361391" y="2084235"/>
                  </a:lnTo>
                  <a:lnTo>
                    <a:pt x="351891" y="2084819"/>
                  </a:lnTo>
                  <a:lnTo>
                    <a:pt x="352463" y="2094318"/>
                  </a:lnTo>
                  <a:lnTo>
                    <a:pt x="361975" y="2093747"/>
                  </a:lnTo>
                  <a:close/>
                </a:path>
                <a:path w="2235200" h="2114550">
                  <a:moveTo>
                    <a:pt x="373672" y="1039088"/>
                  </a:moveTo>
                  <a:lnTo>
                    <a:pt x="373456" y="1029576"/>
                  </a:lnTo>
                  <a:lnTo>
                    <a:pt x="363893" y="1029817"/>
                  </a:lnTo>
                  <a:lnTo>
                    <a:pt x="364197" y="1039342"/>
                  </a:lnTo>
                  <a:lnTo>
                    <a:pt x="366572" y="1039266"/>
                  </a:lnTo>
                  <a:lnTo>
                    <a:pt x="373672" y="1039088"/>
                  </a:lnTo>
                  <a:close/>
                </a:path>
                <a:path w="2235200" h="2114550">
                  <a:moveTo>
                    <a:pt x="374205" y="30581"/>
                  </a:moveTo>
                  <a:lnTo>
                    <a:pt x="371640" y="21412"/>
                  </a:lnTo>
                  <a:lnTo>
                    <a:pt x="362470" y="23964"/>
                  </a:lnTo>
                  <a:lnTo>
                    <a:pt x="365023" y="33147"/>
                  </a:lnTo>
                  <a:lnTo>
                    <a:pt x="374205" y="30581"/>
                  </a:lnTo>
                  <a:close/>
                </a:path>
                <a:path w="2235200" h="2114550">
                  <a:moveTo>
                    <a:pt x="380987" y="2092591"/>
                  </a:moveTo>
                  <a:lnTo>
                    <a:pt x="380403" y="2083079"/>
                  </a:lnTo>
                  <a:lnTo>
                    <a:pt x="370903" y="2083663"/>
                  </a:lnTo>
                  <a:lnTo>
                    <a:pt x="371475" y="2093163"/>
                  </a:lnTo>
                  <a:lnTo>
                    <a:pt x="380987" y="2092591"/>
                  </a:lnTo>
                  <a:close/>
                </a:path>
                <a:path w="2235200" h="2114550">
                  <a:moveTo>
                    <a:pt x="392442" y="26479"/>
                  </a:moveTo>
                  <a:lnTo>
                    <a:pt x="390550" y="17145"/>
                  </a:lnTo>
                  <a:lnTo>
                    <a:pt x="381215" y="19037"/>
                  </a:lnTo>
                  <a:lnTo>
                    <a:pt x="383108" y="28371"/>
                  </a:lnTo>
                  <a:lnTo>
                    <a:pt x="392442" y="26479"/>
                  </a:lnTo>
                  <a:close/>
                </a:path>
                <a:path w="2235200" h="2114550">
                  <a:moveTo>
                    <a:pt x="392722" y="1038644"/>
                  </a:moveTo>
                  <a:lnTo>
                    <a:pt x="392493" y="1029119"/>
                  </a:lnTo>
                  <a:lnTo>
                    <a:pt x="382981" y="1029347"/>
                  </a:lnTo>
                  <a:lnTo>
                    <a:pt x="383197" y="1038872"/>
                  </a:lnTo>
                  <a:lnTo>
                    <a:pt x="392722" y="1038644"/>
                  </a:lnTo>
                  <a:close/>
                </a:path>
                <a:path w="2235200" h="2114550">
                  <a:moveTo>
                    <a:pt x="399999" y="2091423"/>
                  </a:moveTo>
                  <a:lnTo>
                    <a:pt x="399427" y="2081923"/>
                  </a:lnTo>
                  <a:lnTo>
                    <a:pt x="389915" y="2082495"/>
                  </a:lnTo>
                  <a:lnTo>
                    <a:pt x="390499" y="2092007"/>
                  </a:lnTo>
                  <a:lnTo>
                    <a:pt x="399999" y="2091423"/>
                  </a:lnTo>
                  <a:close/>
                </a:path>
                <a:path w="2235200" h="2114550">
                  <a:moveTo>
                    <a:pt x="411111" y="22694"/>
                  </a:moveTo>
                  <a:lnTo>
                    <a:pt x="409219" y="13360"/>
                  </a:lnTo>
                  <a:lnTo>
                    <a:pt x="399884" y="15252"/>
                  </a:lnTo>
                  <a:lnTo>
                    <a:pt x="401777" y="24587"/>
                  </a:lnTo>
                  <a:lnTo>
                    <a:pt x="411111" y="22694"/>
                  </a:lnTo>
                  <a:close/>
                </a:path>
                <a:path w="2235200" h="2114550">
                  <a:moveTo>
                    <a:pt x="411772" y="1038199"/>
                  </a:moveTo>
                  <a:lnTo>
                    <a:pt x="411543" y="1028674"/>
                  </a:lnTo>
                  <a:lnTo>
                    <a:pt x="402018" y="1028903"/>
                  </a:lnTo>
                  <a:lnTo>
                    <a:pt x="402247" y="1038428"/>
                  </a:lnTo>
                  <a:lnTo>
                    <a:pt x="411772" y="1038199"/>
                  </a:lnTo>
                  <a:close/>
                </a:path>
                <a:path w="2235200" h="2114550">
                  <a:moveTo>
                    <a:pt x="419023" y="2090254"/>
                  </a:moveTo>
                  <a:lnTo>
                    <a:pt x="418426" y="2080755"/>
                  </a:lnTo>
                  <a:lnTo>
                    <a:pt x="408927" y="2081339"/>
                  </a:lnTo>
                  <a:lnTo>
                    <a:pt x="409511" y="2090839"/>
                  </a:lnTo>
                  <a:lnTo>
                    <a:pt x="419023" y="2090254"/>
                  </a:lnTo>
                  <a:close/>
                </a:path>
                <a:path w="2235200" h="2114550">
                  <a:moveTo>
                    <a:pt x="429463" y="19088"/>
                  </a:moveTo>
                  <a:lnTo>
                    <a:pt x="428256" y="9652"/>
                  </a:lnTo>
                  <a:lnTo>
                    <a:pt x="426313" y="9893"/>
                  </a:lnTo>
                  <a:lnTo>
                    <a:pt x="418553" y="11468"/>
                  </a:lnTo>
                  <a:lnTo>
                    <a:pt x="420446" y="20802"/>
                  </a:lnTo>
                  <a:lnTo>
                    <a:pt x="427774" y="19316"/>
                  </a:lnTo>
                  <a:lnTo>
                    <a:pt x="429463" y="19088"/>
                  </a:lnTo>
                  <a:close/>
                </a:path>
                <a:path w="2235200" h="2114550">
                  <a:moveTo>
                    <a:pt x="430771" y="1037894"/>
                  </a:moveTo>
                  <a:lnTo>
                    <a:pt x="430631" y="1028369"/>
                  </a:lnTo>
                  <a:lnTo>
                    <a:pt x="421106" y="1028522"/>
                  </a:lnTo>
                  <a:lnTo>
                    <a:pt x="421246" y="1038047"/>
                  </a:lnTo>
                  <a:lnTo>
                    <a:pt x="430771" y="1037894"/>
                  </a:lnTo>
                  <a:close/>
                </a:path>
                <a:path w="2235200" h="2114550">
                  <a:moveTo>
                    <a:pt x="438035" y="2089086"/>
                  </a:moveTo>
                  <a:lnTo>
                    <a:pt x="437451" y="2079574"/>
                  </a:lnTo>
                  <a:lnTo>
                    <a:pt x="427939" y="2080158"/>
                  </a:lnTo>
                  <a:lnTo>
                    <a:pt x="428523" y="2089670"/>
                  </a:lnTo>
                  <a:lnTo>
                    <a:pt x="438035" y="2089086"/>
                  </a:lnTo>
                  <a:close/>
                </a:path>
                <a:path w="2235200" h="2114550">
                  <a:moveTo>
                    <a:pt x="448360" y="16662"/>
                  </a:moveTo>
                  <a:lnTo>
                    <a:pt x="447141" y="7213"/>
                  </a:lnTo>
                  <a:lnTo>
                    <a:pt x="437705" y="8432"/>
                  </a:lnTo>
                  <a:lnTo>
                    <a:pt x="438912" y="17881"/>
                  </a:lnTo>
                  <a:lnTo>
                    <a:pt x="448360" y="16662"/>
                  </a:lnTo>
                  <a:close/>
                </a:path>
                <a:path w="2235200" h="2114550">
                  <a:moveTo>
                    <a:pt x="449821" y="1037615"/>
                  </a:moveTo>
                  <a:lnTo>
                    <a:pt x="449681" y="1028090"/>
                  </a:lnTo>
                  <a:lnTo>
                    <a:pt x="440156" y="1028230"/>
                  </a:lnTo>
                  <a:lnTo>
                    <a:pt x="440296" y="1037755"/>
                  </a:lnTo>
                  <a:lnTo>
                    <a:pt x="449821" y="1037615"/>
                  </a:lnTo>
                  <a:close/>
                </a:path>
                <a:path w="2235200" h="2114550">
                  <a:moveTo>
                    <a:pt x="457047" y="2087905"/>
                  </a:moveTo>
                  <a:lnTo>
                    <a:pt x="456463" y="2078405"/>
                  </a:lnTo>
                  <a:lnTo>
                    <a:pt x="446951" y="2078990"/>
                  </a:lnTo>
                  <a:lnTo>
                    <a:pt x="447535" y="2088489"/>
                  </a:lnTo>
                  <a:lnTo>
                    <a:pt x="457047" y="2087905"/>
                  </a:lnTo>
                  <a:close/>
                </a:path>
                <a:path w="2235200" h="2114550">
                  <a:moveTo>
                    <a:pt x="467258" y="14236"/>
                  </a:moveTo>
                  <a:lnTo>
                    <a:pt x="466039" y="4787"/>
                  </a:lnTo>
                  <a:lnTo>
                    <a:pt x="456590" y="6007"/>
                  </a:lnTo>
                  <a:lnTo>
                    <a:pt x="457809" y="15443"/>
                  </a:lnTo>
                  <a:lnTo>
                    <a:pt x="467258" y="14236"/>
                  </a:lnTo>
                  <a:close/>
                </a:path>
                <a:path w="2235200" h="2114550">
                  <a:moveTo>
                    <a:pt x="468833" y="1037374"/>
                  </a:moveTo>
                  <a:lnTo>
                    <a:pt x="468769" y="1027849"/>
                  </a:lnTo>
                  <a:lnTo>
                    <a:pt x="459206" y="1027950"/>
                  </a:lnTo>
                  <a:lnTo>
                    <a:pt x="459346" y="1037475"/>
                  </a:lnTo>
                  <a:lnTo>
                    <a:pt x="463740" y="1037412"/>
                  </a:lnTo>
                  <a:lnTo>
                    <a:pt x="468833" y="1037374"/>
                  </a:lnTo>
                  <a:close/>
                </a:path>
                <a:path w="2235200" h="2114550">
                  <a:moveTo>
                    <a:pt x="476059" y="2086711"/>
                  </a:moveTo>
                  <a:lnTo>
                    <a:pt x="475462" y="2077199"/>
                  </a:lnTo>
                  <a:lnTo>
                    <a:pt x="465963" y="2077796"/>
                  </a:lnTo>
                  <a:lnTo>
                    <a:pt x="466559" y="2087308"/>
                  </a:lnTo>
                  <a:lnTo>
                    <a:pt x="476059" y="2086711"/>
                  </a:lnTo>
                  <a:close/>
                </a:path>
                <a:path w="2235200" h="2114550">
                  <a:moveTo>
                    <a:pt x="485863" y="12306"/>
                  </a:moveTo>
                  <a:lnTo>
                    <a:pt x="485317" y="2794"/>
                  </a:lnTo>
                  <a:lnTo>
                    <a:pt x="478472" y="3187"/>
                  </a:lnTo>
                  <a:lnTo>
                    <a:pt x="475488" y="3568"/>
                  </a:lnTo>
                  <a:lnTo>
                    <a:pt x="476707" y="13017"/>
                  </a:lnTo>
                  <a:lnTo>
                    <a:pt x="479310" y="12687"/>
                  </a:lnTo>
                  <a:lnTo>
                    <a:pt x="485863" y="12306"/>
                  </a:lnTo>
                  <a:close/>
                </a:path>
                <a:path w="2235200" h="2114550">
                  <a:moveTo>
                    <a:pt x="487883" y="1037247"/>
                  </a:moveTo>
                  <a:lnTo>
                    <a:pt x="487819" y="1027722"/>
                  </a:lnTo>
                  <a:lnTo>
                    <a:pt x="478294" y="1027785"/>
                  </a:lnTo>
                  <a:lnTo>
                    <a:pt x="478358" y="1037310"/>
                  </a:lnTo>
                  <a:lnTo>
                    <a:pt x="487883" y="1037247"/>
                  </a:lnTo>
                  <a:close/>
                </a:path>
                <a:path w="2235200" h="2114550">
                  <a:moveTo>
                    <a:pt x="495084" y="2085505"/>
                  </a:moveTo>
                  <a:lnTo>
                    <a:pt x="494474" y="2076005"/>
                  </a:lnTo>
                  <a:lnTo>
                    <a:pt x="484974" y="2076602"/>
                  </a:lnTo>
                  <a:lnTo>
                    <a:pt x="485571" y="2086102"/>
                  </a:lnTo>
                  <a:lnTo>
                    <a:pt x="495084" y="2085505"/>
                  </a:lnTo>
                  <a:close/>
                </a:path>
                <a:path w="2235200" h="2114550">
                  <a:moveTo>
                    <a:pt x="504875" y="11214"/>
                  </a:moveTo>
                  <a:lnTo>
                    <a:pt x="504329" y="1701"/>
                  </a:lnTo>
                  <a:lnTo>
                    <a:pt x="494830" y="2247"/>
                  </a:lnTo>
                  <a:lnTo>
                    <a:pt x="495376" y="11760"/>
                  </a:lnTo>
                  <a:lnTo>
                    <a:pt x="504875" y="11214"/>
                  </a:lnTo>
                  <a:close/>
                </a:path>
                <a:path w="2235200" h="2114550">
                  <a:moveTo>
                    <a:pt x="506933" y="1037120"/>
                  </a:moveTo>
                  <a:lnTo>
                    <a:pt x="506869" y="1027595"/>
                  </a:lnTo>
                  <a:lnTo>
                    <a:pt x="497344" y="1027658"/>
                  </a:lnTo>
                  <a:lnTo>
                    <a:pt x="497408" y="1037183"/>
                  </a:lnTo>
                  <a:lnTo>
                    <a:pt x="506933" y="1037120"/>
                  </a:lnTo>
                  <a:close/>
                </a:path>
                <a:path w="2235200" h="2114550">
                  <a:moveTo>
                    <a:pt x="514096" y="2084311"/>
                  </a:moveTo>
                  <a:lnTo>
                    <a:pt x="513486" y="2074799"/>
                  </a:lnTo>
                  <a:lnTo>
                    <a:pt x="503986" y="2075395"/>
                  </a:lnTo>
                  <a:lnTo>
                    <a:pt x="504583" y="2084908"/>
                  </a:lnTo>
                  <a:lnTo>
                    <a:pt x="514096" y="2084311"/>
                  </a:lnTo>
                  <a:close/>
                </a:path>
                <a:path w="2235200" h="2114550">
                  <a:moveTo>
                    <a:pt x="523900" y="10121"/>
                  </a:moveTo>
                  <a:lnTo>
                    <a:pt x="523354" y="609"/>
                  </a:lnTo>
                  <a:lnTo>
                    <a:pt x="513842" y="1155"/>
                  </a:lnTo>
                  <a:lnTo>
                    <a:pt x="514388" y="10668"/>
                  </a:lnTo>
                  <a:lnTo>
                    <a:pt x="523900" y="10121"/>
                  </a:lnTo>
                  <a:close/>
                </a:path>
                <a:path w="2235200" h="2114550">
                  <a:moveTo>
                    <a:pt x="525957" y="1027544"/>
                  </a:moveTo>
                  <a:lnTo>
                    <a:pt x="516394" y="1027531"/>
                  </a:lnTo>
                  <a:lnTo>
                    <a:pt x="516458" y="1037056"/>
                  </a:lnTo>
                  <a:lnTo>
                    <a:pt x="525945" y="1037069"/>
                  </a:lnTo>
                  <a:lnTo>
                    <a:pt x="525957" y="1027544"/>
                  </a:lnTo>
                  <a:close/>
                </a:path>
                <a:path w="2235200" h="2114550">
                  <a:moveTo>
                    <a:pt x="533107" y="2083066"/>
                  </a:moveTo>
                  <a:lnTo>
                    <a:pt x="532485" y="2073567"/>
                  </a:lnTo>
                  <a:lnTo>
                    <a:pt x="522986" y="2074189"/>
                  </a:lnTo>
                  <a:lnTo>
                    <a:pt x="523608" y="2083689"/>
                  </a:lnTo>
                  <a:lnTo>
                    <a:pt x="533107" y="2083066"/>
                  </a:lnTo>
                  <a:close/>
                </a:path>
                <a:path w="2235200" h="2114550">
                  <a:moveTo>
                    <a:pt x="542607" y="9512"/>
                  </a:moveTo>
                  <a:lnTo>
                    <a:pt x="534238" y="9537"/>
                  </a:lnTo>
                  <a:lnTo>
                    <a:pt x="542607" y="9613"/>
                  </a:lnTo>
                  <a:close/>
                </a:path>
                <a:path w="2235200" h="2114550">
                  <a:moveTo>
                    <a:pt x="542709" y="88"/>
                  </a:moveTo>
                  <a:lnTo>
                    <a:pt x="534085" y="0"/>
                  </a:lnTo>
                  <a:lnTo>
                    <a:pt x="532866" y="63"/>
                  </a:lnTo>
                  <a:lnTo>
                    <a:pt x="533412" y="9575"/>
                  </a:lnTo>
                  <a:lnTo>
                    <a:pt x="534238" y="9537"/>
                  </a:lnTo>
                  <a:lnTo>
                    <a:pt x="534466" y="9512"/>
                  </a:lnTo>
                  <a:lnTo>
                    <a:pt x="542607" y="9512"/>
                  </a:lnTo>
                  <a:lnTo>
                    <a:pt x="542709" y="88"/>
                  </a:lnTo>
                  <a:close/>
                </a:path>
                <a:path w="2235200" h="2114550">
                  <a:moveTo>
                    <a:pt x="545007" y="1027557"/>
                  </a:moveTo>
                  <a:lnTo>
                    <a:pt x="535482" y="1027544"/>
                  </a:lnTo>
                  <a:lnTo>
                    <a:pt x="535470" y="1037069"/>
                  </a:lnTo>
                  <a:lnTo>
                    <a:pt x="544995" y="1037082"/>
                  </a:lnTo>
                  <a:lnTo>
                    <a:pt x="545007" y="1027557"/>
                  </a:lnTo>
                  <a:close/>
                </a:path>
                <a:path w="2235200" h="2114550">
                  <a:moveTo>
                    <a:pt x="552119" y="2081834"/>
                  </a:moveTo>
                  <a:lnTo>
                    <a:pt x="551497" y="2072335"/>
                  </a:lnTo>
                  <a:lnTo>
                    <a:pt x="541997" y="2072944"/>
                  </a:lnTo>
                  <a:lnTo>
                    <a:pt x="542607" y="2082457"/>
                  </a:lnTo>
                  <a:lnTo>
                    <a:pt x="552119" y="2081834"/>
                  </a:lnTo>
                  <a:close/>
                </a:path>
                <a:path w="2235200" h="2114550">
                  <a:moveTo>
                    <a:pt x="561759" y="279"/>
                  </a:moveTo>
                  <a:lnTo>
                    <a:pt x="552234" y="190"/>
                  </a:lnTo>
                  <a:lnTo>
                    <a:pt x="552132" y="9715"/>
                  </a:lnTo>
                  <a:lnTo>
                    <a:pt x="561657" y="9804"/>
                  </a:lnTo>
                  <a:lnTo>
                    <a:pt x="561759" y="279"/>
                  </a:lnTo>
                  <a:close/>
                </a:path>
                <a:path w="2235200" h="2114550">
                  <a:moveTo>
                    <a:pt x="564057" y="1027582"/>
                  </a:moveTo>
                  <a:lnTo>
                    <a:pt x="554532" y="1027569"/>
                  </a:lnTo>
                  <a:lnTo>
                    <a:pt x="554520" y="1037094"/>
                  </a:lnTo>
                  <a:lnTo>
                    <a:pt x="564045" y="1037107"/>
                  </a:lnTo>
                  <a:lnTo>
                    <a:pt x="564057" y="1027582"/>
                  </a:lnTo>
                  <a:close/>
                </a:path>
                <a:path w="2235200" h="2114550">
                  <a:moveTo>
                    <a:pt x="571131" y="2080602"/>
                  </a:moveTo>
                  <a:lnTo>
                    <a:pt x="570509" y="2071103"/>
                  </a:lnTo>
                  <a:lnTo>
                    <a:pt x="561009" y="2071712"/>
                  </a:lnTo>
                  <a:lnTo>
                    <a:pt x="561619" y="2081225"/>
                  </a:lnTo>
                  <a:lnTo>
                    <a:pt x="571131" y="2080602"/>
                  </a:lnTo>
                  <a:close/>
                </a:path>
                <a:path w="2235200" h="2114550">
                  <a:moveTo>
                    <a:pt x="580809" y="482"/>
                  </a:moveTo>
                  <a:lnTo>
                    <a:pt x="571284" y="381"/>
                  </a:lnTo>
                  <a:lnTo>
                    <a:pt x="571182" y="9906"/>
                  </a:lnTo>
                  <a:lnTo>
                    <a:pt x="580707" y="10007"/>
                  </a:lnTo>
                  <a:lnTo>
                    <a:pt x="580809" y="482"/>
                  </a:lnTo>
                  <a:close/>
                </a:path>
                <a:path w="2235200" h="2114550">
                  <a:moveTo>
                    <a:pt x="583133" y="1027671"/>
                  </a:moveTo>
                  <a:lnTo>
                    <a:pt x="573582" y="1027595"/>
                  </a:lnTo>
                  <a:lnTo>
                    <a:pt x="573570" y="1037120"/>
                  </a:lnTo>
                  <a:lnTo>
                    <a:pt x="583057" y="1037196"/>
                  </a:lnTo>
                  <a:lnTo>
                    <a:pt x="583133" y="1027671"/>
                  </a:lnTo>
                  <a:close/>
                </a:path>
                <a:path w="2235200" h="2114550">
                  <a:moveTo>
                    <a:pt x="590143" y="2079332"/>
                  </a:moveTo>
                  <a:lnTo>
                    <a:pt x="589508" y="2069820"/>
                  </a:lnTo>
                  <a:lnTo>
                    <a:pt x="580009" y="2070468"/>
                  </a:lnTo>
                  <a:lnTo>
                    <a:pt x="580644" y="2079967"/>
                  </a:lnTo>
                  <a:lnTo>
                    <a:pt x="590143" y="2079332"/>
                  </a:lnTo>
                  <a:close/>
                </a:path>
                <a:path w="2235200" h="2114550">
                  <a:moveTo>
                    <a:pt x="600138" y="1104"/>
                  </a:moveTo>
                  <a:lnTo>
                    <a:pt x="593432" y="609"/>
                  </a:lnTo>
                  <a:lnTo>
                    <a:pt x="590334" y="571"/>
                  </a:lnTo>
                  <a:lnTo>
                    <a:pt x="590232" y="10096"/>
                  </a:lnTo>
                  <a:lnTo>
                    <a:pt x="593013" y="10134"/>
                  </a:lnTo>
                  <a:lnTo>
                    <a:pt x="599440" y="10604"/>
                  </a:lnTo>
                  <a:lnTo>
                    <a:pt x="599465" y="10134"/>
                  </a:lnTo>
                  <a:lnTo>
                    <a:pt x="593178" y="10134"/>
                  </a:lnTo>
                  <a:lnTo>
                    <a:pt x="599465" y="10121"/>
                  </a:lnTo>
                  <a:lnTo>
                    <a:pt x="600138" y="1104"/>
                  </a:lnTo>
                  <a:close/>
                </a:path>
                <a:path w="2235200" h="2114550">
                  <a:moveTo>
                    <a:pt x="602183" y="1027836"/>
                  </a:moveTo>
                  <a:lnTo>
                    <a:pt x="592658" y="1027747"/>
                  </a:lnTo>
                  <a:lnTo>
                    <a:pt x="592582" y="1037272"/>
                  </a:lnTo>
                  <a:lnTo>
                    <a:pt x="602107" y="1037361"/>
                  </a:lnTo>
                  <a:lnTo>
                    <a:pt x="602183" y="1027836"/>
                  </a:lnTo>
                  <a:close/>
                </a:path>
                <a:path w="2235200" h="2114550">
                  <a:moveTo>
                    <a:pt x="609155" y="2078050"/>
                  </a:moveTo>
                  <a:lnTo>
                    <a:pt x="608520" y="2068550"/>
                  </a:lnTo>
                  <a:lnTo>
                    <a:pt x="599008" y="2069185"/>
                  </a:lnTo>
                  <a:lnTo>
                    <a:pt x="599655" y="2078685"/>
                  </a:lnTo>
                  <a:lnTo>
                    <a:pt x="609155" y="2078050"/>
                  </a:lnTo>
                  <a:close/>
                </a:path>
                <a:path w="2235200" h="2114550">
                  <a:moveTo>
                    <a:pt x="619137" y="2514"/>
                  </a:moveTo>
                  <a:lnTo>
                    <a:pt x="609638" y="1803"/>
                  </a:lnTo>
                  <a:lnTo>
                    <a:pt x="608939" y="11303"/>
                  </a:lnTo>
                  <a:lnTo>
                    <a:pt x="618426" y="12014"/>
                  </a:lnTo>
                  <a:lnTo>
                    <a:pt x="619137" y="2514"/>
                  </a:lnTo>
                  <a:close/>
                </a:path>
                <a:path w="2235200" h="2114550">
                  <a:moveTo>
                    <a:pt x="621233" y="1028001"/>
                  </a:moveTo>
                  <a:lnTo>
                    <a:pt x="611708" y="1027912"/>
                  </a:lnTo>
                  <a:lnTo>
                    <a:pt x="611632" y="1037437"/>
                  </a:lnTo>
                  <a:lnTo>
                    <a:pt x="621157" y="1037526"/>
                  </a:lnTo>
                  <a:lnTo>
                    <a:pt x="621233" y="1028001"/>
                  </a:lnTo>
                  <a:close/>
                </a:path>
                <a:path w="2235200" h="2114550">
                  <a:moveTo>
                    <a:pt x="628154" y="2076780"/>
                  </a:moveTo>
                  <a:lnTo>
                    <a:pt x="627519" y="2067267"/>
                  </a:lnTo>
                  <a:lnTo>
                    <a:pt x="618020" y="2067915"/>
                  </a:lnTo>
                  <a:lnTo>
                    <a:pt x="618655" y="2077415"/>
                  </a:lnTo>
                  <a:lnTo>
                    <a:pt x="628154" y="2076780"/>
                  </a:lnTo>
                  <a:close/>
                </a:path>
                <a:path w="2235200" h="2114550">
                  <a:moveTo>
                    <a:pt x="638136" y="3924"/>
                  </a:moveTo>
                  <a:lnTo>
                    <a:pt x="628637" y="3213"/>
                  </a:lnTo>
                  <a:lnTo>
                    <a:pt x="627926" y="12712"/>
                  </a:lnTo>
                  <a:lnTo>
                    <a:pt x="637425" y="13423"/>
                  </a:lnTo>
                  <a:lnTo>
                    <a:pt x="638136" y="3924"/>
                  </a:lnTo>
                  <a:close/>
                </a:path>
                <a:path w="2235200" h="2114550">
                  <a:moveTo>
                    <a:pt x="640321" y="1028192"/>
                  </a:moveTo>
                  <a:lnTo>
                    <a:pt x="630758" y="1028077"/>
                  </a:lnTo>
                  <a:lnTo>
                    <a:pt x="630682" y="1037602"/>
                  </a:lnTo>
                  <a:lnTo>
                    <a:pt x="635304" y="1037640"/>
                  </a:lnTo>
                  <a:lnTo>
                    <a:pt x="640168" y="1037717"/>
                  </a:lnTo>
                  <a:lnTo>
                    <a:pt x="640321" y="1028192"/>
                  </a:lnTo>
                  <a:close/>
                </a:path>
                <a:path w="2235200" h="2114550">
                  <a:moveTo>
                    <a:pt x="647179" y="2075459"/>
                  </a:moveTo>
                  <a:lnTo>
                    <a:pt x="646518" y="2065959"/>
                  </a:lnTo>
                  <a:lnTo>
                    <a:pt x="637006" y="2066620"/>
                  </a:lnTo>
                  <a:lnTo>
                    <a:pt x="637679" y="2076119"/>
                  </a:lnTo>
                  <a:lnTo>
                    <a:pt x="647179" y="2075459"/>
                  </a:lnTo>
                  <a:close/>
                </a:path>
                <a:path w="2235200" h="2114550">
                  <a:moveTo>
                    <a:pt x="657339" y="5372"/>
                  </a:moveTo>
                  <a:lnTo>
                    <a:pt x="656755" y="5295"/>
                  </a:lnTo>
                  <a:lnTo>
                    <a:pt x="647636" y="4622"/>
                  </a:lnTo>
                  <a:lnTo>
                    <a:pt x="646925" y="14122"/>
                  </a:lnTo>
                  <a:lnTo>
                    <a:pt x="655878" y="14795"/>
                  </a:lnTo>
                  <a:lnTo>
                    <a:pt x="656209" y="14833"/>
                  </a:lnTo>
                  <a:lnTo>
                    <a:pt x="657339" y="5372"/>
                  </a:lnTo>
                  <a:close/>
                </a:path>
                <a:path w="2235200" h="2114550">
                  <a:moveTo>
                    <a:pt x="659371" y="1028496"/>
                  </a:moveTo>
                  <a:lnTo>
                    <a:pt x="649846" y="1028344"/>
                  </a:lnTo>
                  <a:lnTo>
                    <a:pt x="649693" y="1037869"/>
                  </a:lnTo>
                  <a:lnTo>
                    <a:pt x="659218" y="1038021"/>
                  </a:lnTo>
                  <a:lnTo>
                    <a:pt x="659371" y="1028496"/>
                  </a:lnTo>
                  <a:close/>
                </a:path>
                <a:path w="2235200" h="2114550">
                  <a:moveTo>
                    <a:pt x="666178" y="2074125"/>
                  </a:moveTo>
                  <a:lnTo>
                    <a:pt x="665518" y="2064626"/>
                  </a:lnTo>
                  <a:lnTo>
                    <a:pt x="656018" y="2065286"/>
                  </a:lnTo>
                  <a:lnTo>
                    <a:pt x="656678" y="2074786"/>
                  </a:lnTo>
                  <a:lnTo>
                    <a:pt x="666178" y="2074125"/>
                  </a:lnTo>
                  <a:close/>
                </a:path>
                <a:path w="2235200" h="2114550">
                  <a:moveTo>
                    <a:pt x="676262" y="7632"/>
                  </a:moveTo>
                  <a:lnTo>
                    <a:pt x="666800" y="6502"/>
                  </a:lnTo>
                  <a:lnTo>
                    <a:pt x="665670" y="15951"/>
                  </a:lnTo>
                  <a:lnTo>
                    <a:pt x="675132" y="17081"/>
                  </a:lnTo>
                  <a:lnTo>
                    <a:pt x="676262" y="7632"/>
                  </a:lnTo>
                  <a:close/>
                </a:path>
                <a:path w="2235200" h="2114550">
                  <a:moveTo>
                    <a:pt x="678421" y="1028788"/>
                  </a:moveTo>
                  <a:lnTo>
                    <a:pt x="668896" y="1028636"/>
                  </a:lnTo>
                  <a:lnTo>
                    <a:pt x="668743" y="1038161"/>
                  </a:lnTo>
                  <a:lnTo>
                    <a:pt x="678268" y="1038313"/>
                  </a:lnTo>
                  <a:lnTo>
                    <a:pt x="678421" y="1028788"/>
                  </a:lnTo>
                  <a:close/>
                </a:path>
                <a:path w="2235200" h="2114550">
                  <a:moveTo>
                    <a:pt x="685190" y="2072805"/>
                  </a:moveTo>
                  <a:lnTo>
                    <a:pt x="684517" y="2063305"/>
                  </a:lnTo>
                  <a:lnTo>
                    <a:pt x="675017" y="2063965"/>
                  </a:lnTo>
                  <a:lnTo>
                    <a:pt x="675678" y="2073465"/>
                  </a:lnTo>
                  <a:lnTo>
                    <a:pt x="685190" y="2072805"/>
                  </a:lnTo>
                  <a:close/>
                </a:path>
                <a:path w="2235200" h="2114550">
                  <a:moveTo>
                    <a:pt x="695286" y="10045"/>
                  </a:moveTo>
                  <a:lnTo>
                    <a:pt x="690067" y="9271"/>
                  </a:lnTo>
                  <a:lnTo>
                    <a:pt x="685711" y="8750"/>
                  </a:lnTo>
                  <a:lnTo>
                    <a:pt x="684593" y="18211"/>
                  </a:lnTo>
                  <a:lnTo>
                    <a:pt x="688733" y="18707"/>
                  </a:lnTo>
                  <a:lnTo>
                    <a:pt x="693889" y="19469"/>
                  </a:lnTo>
                  <a:lnTo>
                    <a:pt x="695286" y="10045"/>
                  </a:lnTo>
                  <a:close/>
                </a:path>
                <a:path w="2235200" h="2114550">
                  <a:moveTo>
                    <a:pt x="697458" y="1029081"/>
                  </a:moveTo>
                  <a:lnTo>
                    <a:pt x="687933" y="1028941"/>
                  </a:lnTo>
                  <a:lnTo>
                    <a:pt x="687793" y="1038466"/>
                  </a:lnTo>
                  <a:lnTo>
                    <a:pt x="697318" y="1038606"/>
                  </a:lnTo>
                  <a:lnTo>
                    <a:pt x="697458" y="1029081"/>
                  </a:lnTo>
                  <a:close/>
                </a:path>
                <a:path w="2235200" h="2114550">
                  <a:moveTo>
                    <a:pt x="704202" y="2071408"/>
                  </a:moveTo>
                  <a:lnTo>
                    <a:pt x="703503" y="2061908"/>
                  </a:lnTo>
                  <a:lnTo>
                    <a:pt x="694004" y="2062619"/>
                  </a:lnTo>
                  <a:lnTo>
                    <a:pt x="694702" y="2072119"/>
                  </a:lnTo>
                  <a:lnTo>
                    <a:pt x="704202" y="2071408"/>
                  </a:lnTo>
                  <a:close/>
                </a:path>
                <a:path w="2235200" h="2114550">
                  <a:moveTo>
                    <a:pt x="714133" y="12839"/>
                  </a:moveTo>
                  <a:lnTo>
                    <a:pt x="704710" y="11442"/>
                  </a:lnTo>
                  <a:lnTo>
                    <a:pt x="703313" y="20866"/>
                  </a:lnTo>
                  <a:lnTo>
                    <a:pt x="712736" y="22263"/>
                  </a:lnTo>
                  <a:lnTo>
                    <a:pt x="714133" y="12839"/>
                  </a:lnTo>
                  <a:close/>
                </a:path>
                <a:path w="2235200" h="2114550">
                  <a:moveTo>
                    <a:pt x="716534" y="1029474"/>
                  </a:moveTo>
                  <a:lnTo>
                    <a:pt x="707009" y="1029271"/>
                  </a:lnTo>
                  <a:lnTo>
                    <a:pt x="706805" y="1038796"/>
                  </a:lnTo>
                  <a:lnTo>
                    <a:pt x="716330" y="1038999"/>
                  </a:lnTo>
                  <a:lnTo>
                    <a:pt x="716534" y="1029474"/>
                  </a:lnTo>
                  <a:close/>
                </a:path>
                <a:path w="2235200" h="2114550">
                  <a:moveTo>
                    <a:pt x="723201" y="2069985"/>
                  </a:moveTo>
                  <a:lnTo>
                    <a:pt x="722490" y="2060498"/>
                  </a:lnTo>
                  <a:lnTo>
                    <a:pt x="712990" y="2061197"/>
                  </a:lnTo>
                  <a:lnTo>
                    <a:pt x="713701" y="2070696"/>
                  </a:lnTo>
                  <a:lnTo>
                    <a:pt x="723201" y="2069985"/>
                  </a:lnTo>
                  <a:close/>
                </a:path>
                <a:path w="2235200" h="2114550">
                  <a:moveTo>
                    <a:pt x="733094" y="15963"/>
                  </a:moveTo>
                  <a:lnTo>
                    <a:pt x="724471" y="14376"/>
                  </a:lnTo>
                  <a:lnTo>
                    <a:pt x="723557" y="14236"/>
                  </a:lnTo>
                  <a:lnTo>
                    <a:pt x="722160" y="23660"/>
                  </a:lnTo>
                  <a:lnTo>
                    <a:pt x="722833" y="23774"/>
                  </a:lnTo>
                  <a:lnTo>
                    <a:pt x="722960" y="23787"/>
                  </a:lnTo>
                  <a:lnTo>
                    <a:pt x="731367" y="25336"/>
                  </a:lnTo>
                  <a:lnTo>
                    <a:pt x="731647" y="23761"/>
                  </a:lnTo>
                  <a:lnTo>
                    <a:pt x="733094" y="15963"/>
                  </a:lnTo>
                  <a:close/>
                </a:path>
                <a:path w="2235200" h="2114550">
                  <a:moveTo>
                    <a:pt x="735584" y="1029881"/>
                  </a:moveTo>
                  <a:lnTo>
                    <a:pt x="726059" y="1029677"/>
                  </a:lnTo>
                  <a:lnTo>
                    <a:pt x="725855" y="1039202"/>
                  </a:lnTo>
                  <a:lnTo>
                    <a:pt x="735380" y="1039406"/>
                  </a:lnTo>
                  <a:lnTo>
                    <a:pt x="735584" y="1029881"/>
                  </a:lnTo>
                  <a:close/>
                </a:path>
                <a:path w="2235200" h="2114550">
                  <a:moveTo>
                    <a:pt x="742200" y="2068576"/>
                  </a:moveTo>
                  <a:lnTo>
                    <a:pt x="741489" y="2059076"/>
                  </a:lnTo>
                  <a:lnTo>
                    <a:pt x="731989" y="2059787"/>
                  </a:lnTo>
                  <a:lnTo>
                    <a:pt x="732701" y="2069287"/>
                  </a:lnTo>
                  <a:lnTo>
                    <a:pt x="742200" y="2068576"/>
                  </a:lnTo>
                  <a:close/>
                </a:path>
                <a:path w="2235200" h="2114550">
                  <a:moveTo>
                    <a:pt x="751827" y="19418"/>
                  </a:moveTo>
                  <a:lnTo>
                    <a:pt x="742454" y="17691"/>
                  </a:lnTo>
                  <a:lnTo>
                    <a:pt x="740727" y="27051"/>
                  </a:lnTo>
                  <a:lnTo>
                    <a:pt x="750100" y="28778"/>
                  </a:lnTo>
                  <a:lnTo>
                    <a:pt x="751827" y="19418"/>
                  </a:lnTo>
                  <a:close/>
                </a:path>
                <a:path w="2235200" h="2114550">
                  <a:moveTo>
                    <a:pt x="754646" y="1030363"/>
                  </a:moveTo>
                  <a:lnTo>
                    <a:pt x="745121" y="1030122"/>
                  </a:lnTo>
                  <a:lnTo>
                    <a:pt x="744880" y="1039647"/>
                  </a:lnTo>
                  <a:lnTo>
                    <a:pt x="754405" y="1039888"/>
                  </a:lnTo>
                  <a:lnTo>
                    <a:pt x="754646" y="1030363"/>
                  </a:lnTo>
                  <a:close/>
                </a:path>
                <a:path w="2235200" h="2114550">
                  <a:moveTo>
                    <a:pt x="761199" y="2067153"/>
                  </a:moveTo>
                  <a:lnTo>
                    <a:pt x="760488" y="2057654"/>
                  </a:lnTo>
                  <a:lnTo>
                    <a:pt x="750989" y="2058365"/>
                  </a:lnTo>
                  <a:lnTo>
                    <a:pt x="751700" y="2067864"/>
                  </a:lnTo>
                  <a:lnTo>
                    <a:pt x="761199" y="2067153"/>
                  </a:lnTo>
                  <a:close/>
                </a:path>
                <a:path w="2235200" h="2114550">
                  <a:moveTo>
                    <a:pt x="770661" y="23241"/>
                  </a:moveTo>
                  <a:lnTo>
                    <a:pt x="761365" y="21183"/>
                  </a:lnTo>
                  <a:lnTo>
                    <a:pt x="759294" y="30480"/>
                  </a:lnTo>
                  <a:lnTo>
                    <a:pt x="768604" y="32537"/>
                  </a:lnTo>
                  <a:lnTo>
                    <a:pt x="770661" y="23241"/>
                  </a:lnTo>
                  <a:close/>
                </a:path>
                <a:path w="2235200" h="2114550">
                  <a:moveTo>
                    <a:pt x="773684" y="1030859"/>
                  </a:moveTo>
                  <a:lnTo>
                    <a:pt x="764171" y="1030605"/>
                  </a:lnTo>
                  <a:lnTo>
                    <a:pt x="763917" y="1040130"/>
                  </a:lnTo>
                  <a:lnTo>
                    <a:pt x="773442" y="1040371"/>
                  </a:lnTo>
                  <a:lnTo>
                    <a:pt x="773684" y="1030859"/>
                  </a:lnTo>
                  <a:close/>
                </a:path>
                <a:path w="2235200" h="2114550">
                  <a:moveTo>
                    <a:pt x="780199" y="2065743"/>
                  </a:moveTo>
                  <a:lnTo>
                    <a:pt x="779487" y="2056244"/>
                  </a:lnTo>
                  <a:lnTo>
                    <a:pt x="769988" y="2056955"/>
                  </a:lnTo>
                  <a:lnTo>
                    <a:pt x="770699" y="2066455"/>
                  </a:lnTo>
                  <a:lnTo>
                    <a:pt x="780199" y="2065743"/>
                  </a:lnTo>
                  <a:close/>
                </a:path>
                <a:path w="2235200" h="2114550">
                  <a:moveTo>
                    <a:pt x="789254" y="27355"/>
                  </a:moveTo>
                  <a:lnTo>
                    <a:pt x="779957" y="25298"/>
                  </a:lnTo>
                  <a:lnTo>
                    <a:pt x="777900" y="34594"/>
                  </a:lnTo>
                  <a:lnTo>
                    <a:pt x="787196" y="36652"/>
                  </a:lnTo>
                  <a:lnTo>
                    <a:pt x="789254" y="27355"/>
                  </a:lnTo>
                  <a:close/>
                </a:path>
                <a:path w="2235200" h="2114550">
                  <a:moveTo>
                    <a:pt x="792746" y="1031405"/>
                  </a:moveTo>
                  <a:lnTo>
                    <a:pt x="783221" y="1031138"/>
                  </a:lnTo>
                  <a:lnTo>
                    <a:pt x="782955" y="1040650"/>
                  </a:lnTo>
                  <a:lnTo>
                    <a:pt x="792467" y="1040930"/>
                  </a:lnTo>
                  <a:lnTo>
                    <a:pt x="792746" y="1031405"/>
                  </a:lnTo>
                  <a:close/>
                </a:path>
                <a:path w="2235200" h="2114550">
                  <a:moveTo>
                    <a:pt x="799198" y="2064321"/>
                  </a:moveTo>
                  <a:lnTo>
                    <a:pt x="798487" y="2054821"/>
                  </a:lnTo>
                  <a:lnTo>
                    <a:pt x="788987" y="2055533"/>
                  </a:lnTo>
                  <a:lnTo>
                    <a:pt x="789698" y="2065032"/>
                  </a:lnTo>
                  <a:lnTo>
                    <a:pt x="799198" y="2064321"/>
                  </a:lnTo>
                  <a:close/>
                </a:path>
                <a:path w="2235200" h="2114550">
                  <a:moveTo>
                    <a:pt x="807935" y="31724"/>
                  </a:moveTo>
                  <a:lnTo>
                    <a:pt x="800341" y="29806"/>
                  </a:lnTo>
                  <a:lnTo>
                    <a:pt x="798563" y="29413"/>
                  </a:lnTo>
                  <a:lnTo>
                    <a:pt x="796505" y="38709"/>
                  </a:lnTo>
                  <a:lnTo>
                    <a:pt x="798080" y="39065"/>
                  </a:lnTo>
                  <a:lnTo>
                    <a:pt x="805611" y="40957"/>
                  </a:lnTo>
                  <a:lnTo>
                    <a:pt x="807935" y="31724"/>
                  </a:lnTo>
                  <a:close/>
                </a:path>
                <a:path w="2235200" h="2114550">
                  <a:moveTo>
                    <a:pt x="811784" y="1031963"/>
                  </a:moveTo>
                  <a:lnTo>
                    <a:pt x="802271" y="1031684"/>
                  </a:lnTo>
                  <a:lnTo>
                    <a:pt x="801992" y="1041209"/>
                  </a:lnTo>
                  <a:lnTo>
                    <a:pt x="811517" y="1041488"/>
                  </a:lnTo>
                  <a:lnTo>
                    <a:pt x="811784" y="1031963"/>
                  </a:lnTo>
                  <a:close/>
                </a:path>
                <a:path w="2235200" h="2114550">
                  <a:moveTo>
                    <a:pt x="818222" y="2062848"/>
                  </a:moveTo>
                  <a:lnTo>
                    <a:pt x="817435" y="2053348"/>
                  </a:lnTo>
                  <a:lnTo>
                    <a:pt x="810120" y="2053958"/>
                  </a:lnTo>
                  <a:lnTo>
                    <a:pt x="807986" y="2054110"/>
                  </a:lnTo>
                  <a:lnTo>
                    <a:pt x="808685" y="2063610"/>
                  </a:lnTo>
                  <a:lnTo>
                    <a:pt x="810844" y="2063457"/>
                  </a:lnTo>
                  <a:lnTo>
                    <a:pt x="818222" y="2062848"/>
                  </a:lnTo>
                  <a:close/>
                </a:path>
                <a:path w="2235200" h="2114550">
                  <a:moveTo>
                    <a:pt x="826414" y="36372"/>
                  </a:moveTo>
                  <a:lnTo>
                    <a:pt x="817181" y="34048"/>
                  </a:lnTo>
                  <a:lnTo>
                    <a:pt x="814857" y="43281"/>
                  </a:lnTo>
                  <a:lnTo>
                    <a:pt x="824090" y="45605"/>
                  </a:lnTo>
                  <a:lnTo>
                    <a:pt x="826414" y="36372"/>
                  </a:lnTo>
                  <a:close/>
                </a:path>
                <a:path w="2235200" h="2114550">
                  <a:moveTo>
                    <a:pt x="830846" y="1032573"/>
                  </a:moveTo>
                  <a:lnTo>
                    <a:pt x="821321" y="1032268"/>
                  </a:lnTo>
                  <a:lnTo>
                    <a:pt x="821016" y="1041781"/>
                  </a:lnTo>
                  <a:lnTo>
                    <a:pt x="830541" y="1042085"/>
                  </a:lnTo>
                  <a:lnTo>
                    <a:pt x="830846" y="1032573"/>
                  </a:lnTo>
                  <a:close/>
                </a:path>
                <a:path w="2235200" h="2114550">
                  <a:moveTo>
                    <a:pt x="837209" y="2061273"/>
                  </a:moveTo>
                  <a:lnTo>
                    <a:pt x="836422" y="2051786"/>
                  </a:lnTo>
                  <a:lnTo>
                    <a:pt x="826935" y="2052574"/>
                  </a:lnTo>
                  <a:lnTo>
                    <a:pt x="827709" y="2062060"/>
                  </a:lnTo>
                  <a:lnTo>
                    <a:pt x="837209" y="2061273"/>
                  </a:lnTo>
                  <a:close/>
                </a:path>
                <a:path w="2235200" h="2114550">
                  <a:moveTo>
                    <a:pt x="844981" y="41109"/>
                  </a:moveTo>
                  <a:lnTo>
                    <a:pt x="842340" y="40373"/>
                  </a:lnTo>
                  <a:lnTo>
                    <a:pt x="835647" y="38696"/>
                  </a:lnTo>
                  <a:lnTo>
                    <a:pt x="833323" y="47929"/>
                  </a:lnTo>
                  <a:lnTo>
                    <a:pt x="839863" y="49568"/>
                  </a:lnTo>
                  <a:lnTo>
                    <a:pt x="842441" y="50279"/>
                  </a:lnTo>
                  <a:lnTo>
                    <a:pt x="844981" y="41109"/>
                  </a:lnTo>
                  <a:close/>
                </a:path>
                <a:path w="2235200" h="2114550">
                  <a:moveTo>
                    <a:pt x="849884" y="1033183"/>
                  </a:moveTo>
                  <a:lnTo>
                    <a:pt x="840359" y="1032878"/>
                  </a:lnTo>
                  <a:lnTo>
                    <a:pt x="840054" y="1042390"/>
                  </a:lnTo>
                  <a:lnTo>
                    <a:pt x="849579" y="1042695"/>
                  </a:lnTo>
                  <a:lnTo>
                    <a:pt x="849884" y="1033183"/>
                  </a:lnTo>
                  <a:close/>
                </a:path>
                <a:path w="2235200" h="2114550">
                  <a:moveTo>
                    <a:pt x="856195" y="2059711"/>
                  </a:moveTo>
                  <a:lnTo>
                    <a:pt x="855408" y="2050224"/>
                  </a:lnTo>
                  <a:lnTo>
                    <a:pt x="845921" y="2050999"/>
                  </a:lnTo>
                  <a:lnTo>
                    <a:pt x="846696" y="2060498"/>
                  </a:lnTo>
                  <a:lnTo>
                    <a:pt x="856195" y="2059711"/>
                  </a:lnTo>
                  <a:close/>
                </a:path>
                <a:path w="2235200" h="2114550">
                  <a:moveTo>
                    <a:pt x="863346" y="46189"/>
                  </a:moveTo>
                  <a:lnTo>
                    <a:pt x="854163" y="43649"/>
                  </a:lnTo>
                  <a:lnTo>
                    <a:pt x="851623" y="52832"/>
                  </a:lnTo>
                  <a:lnTo>
                    <a:pt x="860793" y="55372"/>
                  </a:lnTo>
                  <a:lnTo>
                    <a:pt x="863346" y="46189"/>
                  </a:lnTo>
                  <a:close/>
                </a:path>
                <a:path w="2235200" h="2114550">
                  <a:moveTo>
                    <a:pt x="868934" y="1033818"/>
                  </a:moveTo>
                  <a:lnTo>
                    <a:pt x="859421" y="1033487"/>
                  </a:lnTo>
                  <a:lnTo>
                    <a:pt x="859091" y="1043012"/>
                  </a:lnTo>
                  <a:lnTo>
                    <a:pt x="868603" y="1043343"/>
                  </a:lnTo>
                  <a:lnTo>
                    <a:pt x="868934" y="1033818"/>
                  </a:lnTo>
                  <a:close/>
                </a:path>
                <a:path w="2235200" h="2114550">
                  <a:moveTo>
                    <a:pt x="875182" y="2058149"/>
                  </a:moveTo>
                  <a:lnTo>
                    <a:pt x="874395" y="2048649"/>
                  </a:lnTo>
                  <a:lnTo>
                    <a:pt x="864908" y="2049437"/>
                  </a:lnTo>
                  <a:lnTo>
                    <a:pt x="865682" y="2058924"/>
                  </a:lnTo>
                  <a:lnTo>
                    <a:pt x="875182" y="2058149"/>
                  </a:lnTo>
                  <a:close/>
                </a:path>
                <a:path w="2235200" h="2114550">
                  <a:moveTo>
                    <a:pt x="881697" y="51269"/>
                  </a:moveTo>
                  <a:lnTo>
                    <a:pt x="872515" y="48729"/>
                  </a:lnTo>
                  <a:lnTo>
                    <a:pt x="869975" y="57912"/>
                  </a:lnTo>
                  <a:lnTo>
                    <a:pt x="879157" y="60452"/>
                  </a:lnTo>
                  <a:lnTo>
                    <a:pt x="881697" y="51269"/>
                  </a:lnTo>
                  <a:close/>
                </a:path>
                <a:path w="2235200" h="2114550">
                  <a:moveTo>
                    <a:pt x="887971" y="1034478"/>
                  </a:moveTo>
                  <a:lnTo>
                    <a:pt x="878459" y="1034148"/>
                  </a:lnTo>
                  <a:lnTo>
                    <a:pt x="878128" y="1043673"/>
                  </a:lnTo>
                  <a:lnTo>
                    <a:pt x="887641" y="1044003"/>
                  </a:lnTo>
                  <a:lnTo>
                    <a:pt x="887971" y="1034478"/>
                  </a:lnTo>
                  <a:close/>
                </a:path>
                <a:path w="2235200" h="2114550">
                  <a:moveTo>
                    <a:pt x="894168" y="2056574"/>
                  </a:moveTo>
                  <a:lnTo>
                    <a:pt x="893381" y="2047087"/>
                  </a:lnTo>
                  <a:lnTo>
                    <a:pt x="883881" y="2047862"/>
                  </a:lnTo>
                  <a:lnTo>
                    <a:pt x="884669" y="2057361"/>
                  </a:lnTo>
                  <a:lnTo>
                    <a:pt x="894168" y="2056574"/>
                  </a:lnTo>
                  <a:close/>
                </a:path>
                <a:path w="2235200" h="2114550">
                  <a:moveTo>
                    <a:pt x="900074" y="56642"/>
                  </a:moveTo>
                  <a:lnTo>
                    <a:pt x="890943" y="53924"/>
                  </a:lnTo>
                  <a:lnTo>
                    <a:pt x="888225" y="63042"/>
                  </a:lnTo>
                  <a:lnTo>
                    <a:pt x="897356" y="65773"/>
                  </a:lnTo>
                  <a:lnTo>
                    <a:pt x="900074" y="56642"/>
                  </a:lnTo>
                  <a:close/>
                </a:path>
                <a:path w="2235200" h="2114550">
                  <a:moveTo>
                    <a:pt x="907021" y="1035151"/>
                  </a:moveTo>
                  <a:lnTo>
                    <a:pt x="897496" y="1034808"/>
                  </a:lnTo>
                  <a:lnTo>
                    <a:pt x="897166" y="1044321"/>
                  </a:lnTo>
                  <a:lnTo>
                    <a:pt x="906678" y="1044663"/>
                  </a:lnTo>
                  <a:lnTo>
                    <a:pt x="907021" y="1035151"/>
                  </a:lnTo>
                  <a:close/>
                </a:path>
                <a:path w="2235200" h="2114550">
                  <a:moveTo>
                    <a:pt x="913155" y="2055012"/>
                  </a:moveTo>
                  <a:lnTo>
                    <a:pt x="912368" y="2045512"/>
                  </a:lnTo>
                  <a:lnTo>
                    <a:pt x="902868" y="2046300"/>
                  </a:lnTo>
                  <a:lnTo>
                    <a:pt x="903655" y="2055799"/>
                  </a:lnTo>
                  <a:lnTo>
                    <a:pt x="913155" y="2055012"/>
                  </a:lnTo>
                  <a:close/>
                </a:path>
                <a:path w="2235200" h="2114550">
                  <a:moveTo>
                    <a:pt x="918324" y="62090"/>
                  </a:moveTo>
                  <a:lnTo>
                    <a:pt x="909205" y="59359"/>
                  </a:lnTo>
                  <a:lnTo>
                    <a:pt x="906475" y="68491"/>
                  </a:lnTo>
                  <a:lnTo>
                    <a:pt x="915606" y="71208"/>
                  </a:lnTo>
                  <a:lnTo>
                    <a:pt x="918324" y="62090"/>
                  </a:lnTo>
                  <a:close/>
                </a:path>
                <a:path w="2235200" h="2114550">
                  <a:moveTo>
                    <a:pt x="926058" y="1035850"/>
                  </a:moveTo>
                  <a:lnTo>
                    <a:pt x="916546" y="1035494"/>
                  </a:lnTo>
                  <a:lnTo>
                    <a:pt x="916190" y="1045019"/>
                  </a:lnTo>
                  <a:lnTo>
                    <a:pt x="925715" y="1045362"/>
                  </a:lnTo>
                  <a:lnTo>
                    <a:pt x="926058" y="1035850"/>
                  </a:lnTo>
                  <a:close/>
                </a:path>
                <a:path w="2235200" h="2114550">
                  <a:moveTo>
                    <a:pt x="932129" y="2053437"/>
                  </a:moveTo>
                  <a:lnTo>
                    <a:pt x="931354" y="2043950"/>
                  </a:lnTo>
                  <a:lnTo>
                    <a:pt x="921854" y="2044738"/>
                  </a:lnTo>
                  <a:lnTo>
                    <a:pt x="922642" y="2054225"/>
                  </a:lnTo>
                  <a:lnTo>
                    <a:pt x="932129" y="2053437"/>
                  </a:lnTo>
                  <a:close/>
                </a:path>
                <a:path w="2235200" h="2114550">
                  <a:moveTo>
                    <a:pt x="936650" y="67602"/>
                  </a:moveTo>
                  <a:lnTo>
                    <a:pt x="933399" y="66573"/>
                  </a:lnTo>
                  <a:lnTo>
                    <a:pt x="927455" y="64808"/>
                  </a:lnTo>
                  <a:lnTo>
                    <a:pt x="924737" y="73939"/>
                  </a:lnTo>
                  <a:lnTo>
                    <a:pt x="930643" y="75692"/>
                  </a:lnTo>
                  <a:lnTo>
                    <a:pt x="933767" y="76682"/>
                  </a:lnTo>
                  <a:lnTo>
                    <a:pt x="934085" y="75666"/>
                  </a:lnTo>
                  <a:lnTo>
                    <a:pt x="936650" y="67602"/>
                  </a:lnTo>
                  <a:close/>
                </a:path>
                <a:path w="2235200" h="2114550">
                  <a:moveTo>
                    <a:pt x="945095" y="1036548"/>
                  </a:moveTo>
                  <a:lnTo>
                    <a:pt x="935583" y="1036193"/>
                  </a:lnTo>
                  <a:lnTo>
                    <a:pt x="935228" y="1045718"/>
                  </a:lnTo>
                  <a:lnTo>
                    <a:pt x="944753" y="1046060"/>
                  </a:lnTo>
                  <a:lnTo>
                    <a:pt x="945095" y="1036548"/>
                  </a:lnTo>
                  <a:close/>
                </a:path>
                <a:path w="2235200" h="2114550">
                  <a:moveTo>
                    <a:pt x="951153" y="2051685"/>
                  </a:moveTo>
                  <a:lnTo>
                    <a:pt x="950277" y="2042198"/>
                  </a:lnTo>
                  <a:lnTo>
                    <a:pt x="940790" y="2043087"/>
                  </a:lnTo>
                  <a:lnTo>
                    <a:pt x="941666" y="2052561"/>
                  </a:lnTo>
                  <a:lnTo>
                    <a:pt x="951153" y="2051685"/>
                  </a:lnTo>
                  <a:close/>
                </a:path>
                <a:path w="2235200" h="2114550">
                  <a:moveTo>
                    <a:pt x="954811" y="73355"/>
                  </a:moveTo>
                  <a:lnTo>
                    <a:pt x="945730" y="70472"/>
                  </a:lnTo>
                  <a:lnTo>
                    <a:pt x="942848" y="79565"/>
                  </a:lnTo>
                  <a:lnTo>
                    <a:pt x="951941" y="82435"/>
                  </a:lnTo>
                  <a:lnTo>
                    <a:pt x="954811" y="73355"/>
                  </a:lnTo>
                  <a:close/>
                </a:path>
                <a:path w="2235200" h="2114550">
                  <a:moveTo>
                    <a:pt x="964145" y="1037272"/>
                  </a:moveTo>
                  <a:lnTo>
                    <a:pt x="954620" y="1036904"/>
                  </a:lnTo>
                  <a:lnTo>
                    <a:pt x="954252" y="1046416"/>
                  </a:lnTo>
                  <a:lnTo>
                    <a:pt x="963777" y="1046784"/>
                  </a:lnTo>
                  <a:lnTo>
                    <a:pt x="964145" y="1037272"/>
                  </a:lnTo>
                  <a:close/>
                </a:path>
                <a:path w="2235200" h="2114550">
                  <a:moveTo>
                    <a:pt x="970114" y="2049932"/>
                  </a:moveTo>
                  <a:lnTo>
                    <a:pt x="969238" y="2040445"/>
                  </a:lnTo>
                  <a:lnTo>
                    <a:pt x="959751" y="2041321"/>
                  </a:lnTo>
                  <a:lnTo>
                    <a:pt x="960640" y="2050808"/>
                  </a:lnTo>
                  <a:lnTo>
                    <a:pt x="970114" y="2049932"/>
                  </a:lnTo>
                  <a:close/>
                </a:path>
                <a:path w="2235200" h="2114550">
                  <a:moveTo>
                    <a:pt x="972972" y="79095"/>
                  </a:moveTo>
                  <a:lnTo>
                    <a:pt x="963891" y="76225"/>
                  </a:lnTo>
                  <a:lnTo>
                    <a:pt x="961021" y="85305"/>
                  </a:lnTo>
                  <a:lnTo>
                    <a:pt x="970102" y="88176"/>
                  </a:lnTo>
                  <a:lnTo>
                    <a:pt x="972972" y="79095"/>
                  </a:lnTo>
                  <a:close/>
                </a:path>
                <a:path w="2235200" h="2114550">
                  <a:moveTo>
                    <a:pt x="983183" y="1037996"/>
                  </a:moveTo>
                  <a:lnTo>
                    <a:pt x="973658" y="1037640"/>
                  </a:lnTo>
                  <a:lnTo>
                    <a:pt x="973289" y="1047153"/>
                  </a:lnTo>
                  <a:lnTo>
                    <a:pt x="982814" y="1047521"/>
                  </a:lnTo>
                  <a:lnTo>
                    <a:pt x="983183" y="1037996"/>
                  </a:lnTo>
                  <a:close/>
                </a:path>
                <a:path w="2235200" h="2114550">
                  <a:moveTo>
                    <a:pt x="989088" y="2048167"/>
                  </a:moveTo>
                  <a:lnTo>
                    <a:pt x="988212" y="2038680"/>
                  </a:lnTo>
                  <a:lnTo>
                    <a:pt x="978725" y="2039569"/>
                  </a:lnTo>
                  <a:lnTo>
                    <a:pt x="979601" y="2049043"/>
                  </a:lnTo>
                  <a:lnTo>
                    <a:pt x="989088" y="2048167"/>
                  </a:lnTo>
                  <a:close/>
                </a:path>
                <a:path w="2235200" h="2114550">
                  <a:moveTo>
                    <a:pt x="991158" y="85001"/>
                  </a:moveTo>
                  <a:lnTo>
                    <a:pt x="982116" y="81991"/>
                  </a:lnTo>
                  <a:lnTo>
                    <a:pt x="979119" y="91033"/>
                  </a:lnTo>
                  <a:lnTo>
                    <a:pt x="988148" y="94030"/>
                  </a:lnTo>
                  <a:lnTo>
                    <a:pt x="991158" y="85001"/>
                  </a:lnTo>
                  <a:close/>
                </a:path>
                <a:path w="2235200" h="2114550">
                  <a:moveTo>
                    <a:pt x="1002220" y="1038745"/>
                  </a:moveTo>
                  <a:lnTo>
                    <a:pt x="992695" y="1038364"/>
                  </a:lnTo>
                  <a:lnTo>
                    <a:pt x="992327" y="1047889"/>
                  </a:lnTo>
                  <a:lnTo>
                    <a:pt x="1001839" y="1048258"/>
                  </a:lnTo>
                  <a:lnTo>
                    <a:pt x="1002220" y="1038745"/>
                  </a:lnTo>
                  <a:close/>
                </a:path>
                <a:path w="2235200" h="2114550">
                  <a:moveTo>
                    <a:pt x="1008062" y="2046401"/>
                  </a:moveTo>
                  <a:lnTo>
                    <a:pt x="1007173" y="2036927"/>
                  </a:lnTo>
                  <a:lnTo>
                    <a:pt x="997699" y="2037803"/>
                  </a:lnTo>
                  <a:lnTo>
                    <a:pt x="998575" y="2047290"/>
                  </a:lnTo>
                  <a:lnTo>
                    <a:pt x="1008062" y="2046401"/>
                  </a:lnTo>
                  <a:close/>
                </a:path>
                <a:path w="2235200" h="2114550">
                  <a:moveTo>
                    <a:pt x="1009230" y="90995"/>
                  </a:moveTo>
                  <a:lnTo>
                    <a:pt x="1000201" y="87998"/>
                  </a:lnTo>
                  <a:lnTo>
                    <a:pt x="997191" y="97040"/>
                  </a:lnTo>
                  <a:lnTo>
                    <a:pt x="1006233" y="100037"/>
                  </a:lnTo>
                  <a:lnTo>
                    <a:pt x="1009230" y="90995"/>
                  </a:lnTo>
                  <a:close/>
                </a:path>
                <a:path w="2235200" h="2114550">
                  <a:moveTo>
                    <a:pt x="1021257" y="1039507"/>
                  </a:moveTo>
                  <a:lnTo>
                    <a:pt x="1011732" y="1039126"/>
                  </a:lnTo>
                  <a:lnTo>
                    <a:pt x="1011351" y="1048639"/>
                  </a:lnTo>
                  <a:lnTo>
                    <a:pt x="1020876" y="1049020"/>
                  </a:lnTo>
                  <a:lnTo>
                    <a:pt x="1021257" y="1039507"/>
                  </a:lnTo>
                  <a:close/>
                </a:path>
                <a:path w="2235200" h="2114550">
                  <a:moveTo>
                    <a:pt x="1027023" y="2044649"/>
                  </a:moveTo>
                  <a:lnTo>
                    <a:pt x="1026147" y="2035162"/>
                  </a:lnTo>
                  <a:lnTo>
                    <a:pt x="1016660" y="2036038"/>
                  </a:lnTo>
                  <a:lnTo>
                    <a:pt x="1017536" y="2045525"/>
                  </a:lnTo>
                  <a:lnTo>
                    <a:pt x="1027023" y="2044649"/>
                  </a:lnTo>
                  <a:close/>
                </a:path>
                <a:path w="2235200" h="2114550">
                  <a:moveTo>
                    <a:pt x="1027315" y="97002"/>
                  </a:moveTo>
                  <a:lnTo>
                    <a:pt x="1018273" y="94005"/>
                  </a:lnTo>
                  <a:lnTo>
                    <a:pt x="1015276" y="103035"/>
                  </a:lnTo>
                  <a:lnTo>
                    <a:pt x="1024305" y="106045"/>
                  </a:lnTo>
                  <a:lnTo>
                    <a:pt x="1027315" y="97002"/>
                  </a:lnTo>
                  <a:close/>
                </a:path>
                <a:path w="2235200" h="2114550">
                  <a:moveTo>
                    <a:pt x="1040295" y="1040269"/>
                  </a:moveTo>
                  <a:lnTo>
                    <a:pt x="1030770" y="1039888"/>
                  </a:lnTo>
                  <a:lnTo>
                    <a:pt x="1030389" y="1049401"/>
                  </a:lnTo>
                  <a:lnTo>
                    <a:pt x="1039914" y="1049782"/>
                  </a:lnTo>
                  <a:lnTo>
                    <a:pt x="1040295" y="1040269"/>
                  </a:lnTo>
                  <a:close/>
                </a:path>
                <a:path w="2235200" h="2114550">
                  <a:moveTo>
                    <a:pt x="1045387" y="103187"/>
                  </a:moveTo>
                  <a:lnTo>
                    <a:pt x="1036396" y="100076"/>
                  </a:lnTo>
                  <a:lnTo>
                    <a:pt x="1033284" y="109080"/>
                  </a:lnTo>
                  <a:lnTo>
                    <a:pt x="1042276" y="112191"/>
                  </a:lnTo>
                  <a:lnTo>
                    <a:pt x="1045387" y="103187"/>
                  </a:lnTo>
                  <a:close/>
                </a:path>
                <a:path w="2235200" h="2114550">
                  <a:moveTo>
                    <a:pt x="1045997" y="2042883"/>
                  </a:moveTo>
                  <a:lnTo>
                    <a:pt x="1045121" y="2033409"/>
                  </a:lnTo>
                  <a:lnTo>
                    <a:pt x="1035634" y="2034286"/>
                  </a:lnTo>
                  <a:lnTo>
                    <a:pt x="1036510" y="2043772"/>
                  </a:lnTo>
                  <a:lnTo>
                    <a:pt x="1045997" y="2042883"/>
                  </a:lnTo>
                  <a:close/>
                </a:path>
                <a:path w="2235200" h="2114550">
                  <a:moveTo>
                    <a:pt x="1059332" y="1041044"/>
                  </a:moveTo>
                  <a:lnTo>
                    <a:pt x="1049807" y="1040650"/>
                  </a:lnTo>
                  <a:lnTo>
                    <a:pt x="1049413" y="1050163"/>
                  </a:lnTo>
                  <a:lnTo>
                    <a:pt x="1058938" y="1050556"/>
                  </a:lnTo>
                  <a:lnTo>
                    <a:pt x="1059332" y="1041044"/>
                  </a:lnTo>
                  <a:close/>
                </a:path>
                <a:path w="2235200" h="2114550">
                  <a:moveTo>
                    <a:pt x="1063396" y="109410"/>
                  </a:moveTo>
                  <a:lnTo>
                    <a:pt x="1054392" y="106299"/>
                  </a:lnTo>
                  <a:lnTo>
                    <a:pt x="1051280" y="115303"/>
                  </a:lnTo>
                  <a:lnTo>
                    <a:pt x="1060284" y="118414"/>
                  </a:lnTo>
                  <a:lnTo>
                    <a:pt x="1063396" y="109410"/>
                  </a:lnTo>
                  <a:close/>
                </a:path>
                <a:path w="2235200" h="2114550">
                  <a:moveTo>
                    <a:pt x="1065009" y="2040991"/>
                  </a:moveTo>
                  <a:lnTo>
                    <a:pt x="1064006" y="2031517"/>
                  </a:lnTo>
                  <a:lnTo>
                    <a:pt x="1054531" y="2032520"/>
                  </a:lnTo>
                  <a:lnTo>
                    <a:pt x="1055535" y="2041982"/>
                  </a:lnTo>
                  <a:lnTo>
                    <a:pt x="1065009" y="2040991"/>
                  </a:lnTo>
                  <a:close/>
                </a:path>
                <a:path w="2235200" h="2114550">
                  <a:moveTo>
                    <a:pt x="1078369" y="1041831"/>
                  </a:moveTo>
                  <a:lnTo>
                    <a:pt x="1068844" y="1041438"/>
                  </a:lnTo>
                  <a:lnTo>
                    <a:pt x="1068451" y="1050963"/>
                  </a:lnTo>
                  <a:lnTo>
                    <a:pt x="1077963" y="1051356"/>
                  </a:lnTo>
                  <a:lnTo>
                    <a:pt x="1078369" y="1041831"/>
                  </a:lnTo>
                  <a:close/>
                </a:path>
                <a:path w="2235200" h="2114550">
                  <a:moveTo>
                    <a:pt x="1081405" y="115633"/>
                  </a:moveTo>
                  <a:lnTo>
                    <a:pt x="1072400" y="112522"/>
                  </a:lnTo>
                  <a:lnTo>
                    <a:pt x="1069289" y="121526"/>
                  </a:lnTo>
                  <a:lnTo>
                    <a:pt x="1078293" y="124637"/>
                  </a:lnTo>
                  <a:lnTo>
                    <a:pt x="1081405" y="115633"/>
                  </a:lnTo>
                  <a:close/>
                </a:path>
                <a:path w="2235200" h="2114550">
                  <a:moveTo>
                    <a:pt x="1083957" y="2038985"/>
                  </a:moveTo>
                  <a:lnTo>
                    <a:pt x="1082954" y="2029510"/>
                  </a:lnTo>
                  <a:lnTo>
                    <a:pt x="1073480" y="2030514"/>
                  </a:lnTo>
                  <a:lnTo>
                    <a:pt x="1074483" y="2039988"/>
                  </a:lnTo>
                  <a:lnTo>
                    <a:pt x="1083957" y="2038985"/>
                  </a:lnTo>
                  <a:close/>
                </a:path>
                <a:path w="2235200" h="2114550">
                  <a:moveTo>
                    <a:pt x="1097394" y="1042619"/>
                  </a:moveTo>
                  <a:lnTo>
                    <a:pt x="1087882" y="1042225"/>
                  </a:lnTo>
                  <a:lnTo>
                    <a:pt x="1087488" y="1051750"/>
                  </a:lnTo>
                  <a:lnTo>
                    <a:pt x="1097000" y="1052144"/>
                  </a:lnTo>
                  <a:lnTo>
                    <a:pt x="1097394" y="1042619"/>
                  </a:lnTo>
                  <a:close/>
                </a:path>
                <a:path w="2235200" h="2114550">
                  <a:moveTo>
                    <a:pt x="1099400" y="122034"/>
                  </a:moveTo>
                  <a:lnTo>
                    <a:pt x="1090434" y="118833"/>
                  </a:lnTo>
                  <a:lnTo>
                    <a:pt x="1087221" y="127800"/>
                  </a:lnTo>
                  <a:lnTo>
                    <a:pt x="1096187" y="131013"/>
                  </a:lnTo>
                  <a:lnTo>
                    <a:pt x="1099400" y="122034"/>
                  </a:lnTo>
                  <a:close/>
                </a:path>
                <a:path w="2235200" h="2114550">
                  <a:moveTo>
                    <a:pt x="1102906" y="2036978"/>
                  </a:moveTo>
                  <a:lnTo>
                    <a:pt x="1101902" y="2027504"/>
                  </a:lnTo>
                  <a:lnTo>
                    <a:pt x="1092428" y="2028507"/>
                  </a:lnTo>
                  <a:lnTo>
                    <a:pt x="1093431" y="2037981"/>
                  </a:lnTo>
                  <a:lnTo>
                    <a:pt x="1102906" y="2036978"/>
                  </a:lnTo>
                  <a:close/>
                </a:path>
                <a:path w="2235200" h="2114550">
                  <a:moveTo>
                    <a:pt x="1116431" y="1043432"/>
                  </a:moveTo>
                  <a:lnTo>
                    <a:pt x="1106919" y="1043025"/>
                  </a:lnTo>
                  <a:lnTo>
                    <a:pt x="1106512" y="1052550"/>
                  </a:lnTo>
                  <a:lnTo>
                    <a:pt x="1116025" y="1052957"/>
                  </a:lnTo>
                  <a:lnTo>
                    <a:pt x="1116431" y="1043432"/>
                  </a:lnTo>
                  <a:close/>
                </a:path>
                <a:path w="2235200" h="2114550">
                  <a:moveTo>
                    <a:pt x="1117333" y="128460"/>
                  </a:moveTo>
                  <a:lnTo>
                    <a:pt x="1108367" y="125247"/>
                  </a:lnTo>
                  <a:lnTo>
                    <a:pt x="1105154" y="134213"/>
                  </a:lnTo>
                  <a:lnTo>
                    <a:pt x="1114120" y="137426"/>
                  </a:lnTo>
                  <a:lnTo>
                    <a:pt x="1117333" y="128460"/>
                  </a:lnTo>
                  <a:close/>
                </a:path>
                <a:path w="2235200" h="2114550">
                  <a:moveTo>
                    <a:pt x="1121841" y="2034971"/>
                  </a:moveTo>
                  <a:lnTo>
                    <a:pt x="1120838" y="2025497"/>
                  </a:lnTo>
                  <a:lnTo>
                    <a:pt x="1111364" y="2026500"/>
                  </a:lnTo>
                  <a:lnTo>
                    <a:pt x="1112367" y="2035975"/>
                  </a:lnTo>
                  <a:lnTo>
                    <a:pt x="1121841" y="2034971"/>
                  </a:lnTo>
                  <a:close/>
                </a:path>
                <a:path w="2235200" h="2114550">
                  <a:moveTo>
                    <a:pt x="1135265" y="134874"/>
                  </a:moveTo>
                  <a:lnTo>
                    <a:pt x="1126299" y="131660"/>
                  </a:lnTo>
                  <a:lnTo>
                    <a:pt x="1123099" y="140627"/>
                  </a:lnTo>
                  <a:lnTo>
                    <a:pt x="1132065" y="143840"/>
                  </a:lnTo>
                  <a:lnTo>
                    <a:pt x="1135265" y="134874"/>
                  </a:lnTo>
                  <a:close/>
                </a:path>
                <a:path w="2235200" h="2114550">
                  <a:moveTo>
                    <a:pt x="1135468" y="1044244"/>
                  </a:moveTo>
                  <a:lnTo>
                    <a:pt x="1125956" y="1043838"/>
                  </a:lnTo>
                  <a:lnTo>
                    <a:pt x="1125550" y="1053363"/>
                  </a:lnTo>
                  <a:lnTo>
                    <a:pt x="1135062" y="1053757"/>
                  </a:lnTo>
                  <a:lnTo>
                    <a:pt x="1135468" y="1044244"/>
                  </a:lnTo>
                  <a:close/>
                </a:path>
                <a:path w="2235200" h="2114550">
                  <a:moveTo>
                    <a:pt x="1140790" y="2032965"/>
                  </a:moveTo>
                  <a:lnTo>
                    <a:pt x="1139786" y="2023503"/>
                  </a:lnTo>
                  <a:lnTo>
                    <a:pt x="1130312" y="2024507"/>
                  </a:lnTo>
                  <a:lnTo>
                    <a:pt x="1131316" y="2033968"/>
                  </a:lnTo>
                  <a:lnTo>
                    <a:pt x="1140790" y="2032965"/>
                  </a:lnTo>
                  <a:close/>
                </a:path>
                <a:path w="2235200" h="2114550">
                  <a:moveTo>
                    <a:pt x="1153198" y="141452"/>
                  </a:moveTo>
                  <a:lnTo>
                    <a:pt x="1144257" y="138163"/>
                  </a:lnTo>
                  <a:lnTo>
                    <a:pt x="1140968" y="147091"/>
                  </a:lnTo>
                  <a:lnTo>
                    <a:pt x="1149908" y="150393"/>
                  </a:lnTo>
                  <a:lnTo>
                    <a:pt x="1153198" y="141452"/>
                  </a:lnTo>
                  <a:close/>
                </a:path>
                <a:path w="2235200" h="2114550">
                  <a:moveTo>
                    <a:pt x="1154506" y="1045057"/>
                  </a:moveTo>
                  <a:lnTo>
                    <a:pt x="1144981" y="1044651"/>
                  </a:lnTo>
                  <a:lnTo>
                    <a:pt x="1144574" y="1054163"/>
                  </a:lnTo>
                  <a:lnTo>
                    <a:pt x="1154087" y="1054582"/>
                  </a:lnTo>
                  <a:lnTo>
                    <a:pt x="1154506" y="1045057"/>
                  </a:lnTo>
                  <a:close/>
                </a:path>
                <a:path w="2235200" h="2114550">
                  <a:moveTo>
                    <a:pt x="1159738" y="2030971"/>
                  </a:moveTo>
                  <a:lnTo>
                    <a:pt x="1158735" y="2021497"/>
                  </a:lnTo>
                  <a:lnTo>
                    <a:pt x="1149261" y="2022500"/>
                  </a:lnTo>
                  <a:lnTo>
                    <a:pt x="1150264" y="2031974"/>
                  </a:lnTo>
                  <a:lnTo>
                    <a:pt x="1159738" y="2030971"/>
                  </a:lnTo>
                  <a:close/>
                </a:path>
                <a:path w="2235200" h="2114550">
                  <a:moveTo>
                    <a:pt x="1171079" y="148031"/>
                  </a:moveTo>
                  <a:lnTo>
                    <a:pt x="1162138" y="144741"/>
                  </a:lnTo>
                  <a:lnTo>
                    <a:pt x="1158836" y="153682"/>
                  </a:lnTo>
                  <a:lnTo>
                    <a:pt x="1167777" y="156972"/>
                  </a:lnTo>
                  <a:lnTo>
                    <a:pt x="1171079" y="148031"/>
                  </a:lnTo>
                  <a:close/>
                </a:path>
                <a:path w="2235200" h="2114550">
                  <a:moveTo>
                    <a:pt x="1173543" y="1045908"/>
                  </a:moveTo>
                  <a:lnTo>
                    <a:pt x="1164018" y="1045489"/>
                  </a:lnTo>
                  <a:lnTo>
                    <a:pt x="1163599" y="1055001"/>
                  </a:lnTo>
                  <a:lnTo>
                    <a:pt x="1173124" y="1055420"/>
                  </a:lnTo>
                  <a:lnTo>
                    <a:pt x="1173543" y="1045908"/>
                  </a:lnTo>
                  <a:close/>
                </a:path>
                <a:path w="2235200" h="2114550">
                  <a:moveTo>
                    <a:pt x="1178725" y="2028888"/>
                  </a:moveTo>
                  <a:lnTo>
                    <a:pt x="1177607" y="2019427"/>
                  </a:lnTo>
                  <a:lnTo>
                    <a:pt x="1171829" y="2020112"/>
                  </a:lnTo>
                  <a:lnTo>
                    <a:pt x="1168209" y="2020493"/>
                  </a:lnTo>
                  <a:lnTo>
                    <a:pt x="1169200" y="2029968"/>
                  </a:lnTo>
                  <a:lnTo>
                    <a:pt x="1172921" y="2029574"/>
                  </a:lnTo>
                  <a:lnTo>
                    <a:pt x="1178725" y="2028888"/>
                  </a:lnTo>
                  <a:close/>
                </a:path>
                <a:path w="2235200" h="2114550">
                  <a:moveTo>
                    <a:pt x="1188948" y="154622"/>
                  </a:moveTo>
                  <a:lnTo>
                    <a:pt x="1180007" y="151320"/>
                  </a:lnTo>
                  <a:lnTo>
                    <a:pt x="1176718" y="160261"/>
                  </a:lnTo>
                  <a:lnTo>
                    <a:pt x="1185659" y="163550"/>
                  </a:lnTo>
                  <a:lnTo>
                    <a:pt x="1188948" y="154622"/>
                  </a:lnTo>
                  <a:close/>
                </a:path>
                <a:path w="2235200" h="2114550">
                  <a:moveTo>
                    <a:pt x="1192568" y="1046746"/>
                  </a:moveTo>
                  <a:lnTo>
                    <a:pt x="1183055" y="1046327"/>
                  </a:lnTo>
                  <a:lnTo>
                    <a:pt x="1182636" y="1055839"/>
                  </a:lnTo>
                  <a:lnTo>
                    <a:pt x="1192149" y="1056259"/>
                  </a:lnTo>
                  <a:lnTo>
                    <a:pt x="1192568" y="1046746"/>
                  </a:lnTo>
                  <a:close/>
                </a:path>
                <a:path w="2235200" h="2114550">
                  <a:moveTo>
                    <a:pt x="1197648" y="2026666"/>
                  </a:moveTo>
                  <a:lnTo>
                    <a:pt x="1196530" y="2017204"/>
                  </a:lnTo>
                  <a:lnTo>
                    <a:pt x="1187069" y="2018309"/>
                  </a:lnTo>
                  <a:lnTo>
                    <a:pt x="1188186" y="2027770"/>
                  </a:lnTo>
                  <a:lnTo>
                    <a:pt x="1197648" y="2026666"/>
                  </a:lnTo>
                  <a:close/>
                </a:path>
                <a:path w="2235200" h="2114550">
                  <a:moveTo>
                    <a:pt x="1206817" y="161391"/>
                  </a:moveTo>
                  <a:lnTo>
                    <a:pt x="1197914" y="158000"/>
                  </a:lnTo>
                  <a:lnTo>
                    <a:pt x="1194511" y="166890"/>
                  </a:lnTo>
                  <a:lnTo>
                    <a:pt x="1203413" y="170294"/>
                  </a:lnTo>
                  <a:lnTo>
                    <a:pt x="1206817" y="161391"/>
                  </a:lnTo>
                  <a:close/>
                </a:path>
                <a:path w="2235200" h="2114550">
                  <a:moveTo>
                    <a:pt x="1211605" y="1047584"/>
                  </a:moveTo>
                  <a:lnTo>
                    <a:pt x="1202093" y="1047165"/>
                  </a:lnTo>
                  <a:lnTo>
                    <a:pt x="1201661" y="1056690"/>
                  </a:lnTo>
                  <a:lnTo>
                    <a:pt x="1211186" y="1057109"/>
                  </a:lnTo>
                  <a:lnTo>
                    <a:pt x="1211605" y="1047584"/>
                  </a:lnTo>
                  <a:close/>
                </a:path>
                <a:path w="2235200" h="2114550">
                  <a:moveTo>
                    <a:pt x="1216558" y="2024430"/>
                  </a:moveTo>
                  <a:lnTo>
                    <a:pt x="1215453" y="2014969"/>
                  </a:lnTo>
                  <a:lnTo>
                    <a:pt x="1205992" y="2016086"/>
                  </a:lnTo>
                  <a:lnTo>
                    <a:pt x="1207109" y="2025548"/>
                  </a:lnTo>
                  <a:lnTo>
                    <a:pt x="1216558" y="2024430"/>
                  </a:lnTo>
                  <a:close/>
                </a:path>
                <a:path w="2235200" h="2114550">
                  <a:moveTo>
                    <a:pt x="1224610" y="168186"/>
                  </a:moveTo>
                  <a:lnTo>
                    <a:pt x="1215707" y="164795"/>
                  </a:lnTo>
                  <a:lnTo>
                    <a:pt x="1212316" y="173685"/>
                  </a:lnTo>
                  <a:lnTo>
                    <a:pt x="1221206" y="177088"/>
                  </a:lnTo>
                  <a:lnTo>
                    <a:pt x="1224610" y="168186"/>
                  </a:lnTo>
                  <a:close/>
                </a:path>
                <a:path w="2235200" h="2114550">
                  <a:moveTo>
                    <a:pt x="1230630" y="1048435"/>
                  </a:moveTo>
                  <a:lnTo>
                    <a:pt x="1221117" y="1048004"/>
                  </a:lnTo>
                  <a:lnTo>
                    <a:pt x="1220698" y="1057529"/>
                  </a:lnTo>
                  <a:lnTo>
                    <a:pt x="1230210" y="1057948"/>
                  </a:lnTo>
                  <a:lnTo>
                    <a:pt x="1230630" y="1048435"/>
                  </a:lnTo>
                  <a:close/>
                </a:path>
                <a:path w="2235200" h="2114550">
                  <a:moveTo>
                    <a:pt x="1235519" y="2022157"/>
                  </a:moveTo>
                  <a:lnTo>
                    <a:pt x="1234325" y="2012708"/>
                  </a:lnTo>
                  <a:lnTo>
                    <a:pt x="1229347" y="2013343"/>
                  </a:lnTo>
                  <a:lnTo>
                    <a:pt x="1224915" y="2013864"/>
                  </a:lnTo>
                  <a:lnTo>
                    <a:pt x="1226019" y="2023313"/>
                  </a:lnTo>
                  <a:lnTo>
                    <a:pt x="1230528" y="2022792"/>
                  </a:lnTo>
                  <a:lnTo>
                    <a:pt x="1235519" y="2022157"/>
                  </a:lnTo>
                  <a:close/>
                </a:path>
                <a:path w="2235200" h="2114550">
                  <a:moveTo>
                    <a:pt x="1242402" y="174980"/>
                  </a:moveTo>
                  <a:lnTo>
                    <a:pt x="1233512" y="171589"/>
                  </a:lnTo>
                  <a:lnTo>
                    <a:pt x="1230109" y="180492"/>
                  </a:lnTo>
                  <a:lnTo>
                    <a:pt x="1239012" y="183883"/>
                  </a:lnTo>
                  <a:lnTo>
                    <a:pt x="1242402" y="174980"/>
                  </a:lnTo>
                  <a:close/>
                </a:path>
                <a:path w="2235200" h="2114550">
                  <a:moveTo>
                    <a:pt x="1249667" y="1049274"/>
                  </a:moveTo>
                  <a:lnTo>
                    <a:pt x="1240155" y="1048854"/>
                  </a:lnTo>
                  <a:lnTo>
                    <a:pt x="1239723" y="1058367"/>
                  </a:lnTo>
                  <a:lnTo>
                    <a:pt x="1249248" y="1058786"/>
                  </a:lnTo>
                  <a:lnTo>
                    <a:pt x="1249667" y="1049274"/>
                  </a:lnTo>
                  <a:close/>
                </a:path>
                <a:path w="2235200" h="2114550">
                  <a:moveTo>
                    <a:pt x="1254417" y="2019744"/>
                  </a:moveTo>
                  <a:lnTo>
                    <a:pt x="1253223" y="2010295"/>
                  </a:lnTo>
                  <a:lnTo>
                    <a:pt x="1243774" y="2011502"/>
                  </a:lnTo>
                  <a:lnTo>
                    <a:pt x="1244968" y="2020951"/>
                  </a:lnTo>
                  <a:lnTo>
                    <a:pt x="1254417" y="2019744"/>
                  </a:lnTo>
                  <a:close/>
                </a:path>
                <a:path w="2235200" h="2114550">
                  <a:moveTo>
                    <a:pt x="1260208" y="181775"/>
                  </a:moveTo>
                  <a:lnTo>
                    <a:pt x="1251305" y="178384"/>
                  </a:lnTo>
                  <a:lnTo>
                    <a:pt x="1247902" y="187274"/>
                  </a:lnTo>
                  <a:lnTo>
                    <a:pt x="1256804" y="190677"/>
                  </a:lnTo>
                  <a:lnTo>
                    <a:pt x="1260208" y="181775"/>
                  </a:lnTo>
                  <a:close/>
                </a:path>
                <a:path w="2235200" h="2114550">
                  <a:moveTo>
                    <a:pt x="1268704" y="1050137"/>
                  </a:moveTo>
                  <a:lnTo>
                    <a:pt x="1259179" y="1049693"/>
                  </a:lnTo>
                  <a:lnTo>
                    <a:pt x="1258760" y="1059218"/>
                  </a:lnTo>
                  <a:lnTo>
                    <a:pt x="1268272" y="1059649"/>
                  </a:lnTo>
                  <a:lnTo>
                    <a:pt x="1268704" y="1050137"/>
                  </a:lnTo>
                  <a:close/>
                </a:path>
                <a:path w="2235200" h="2114550">
                  <a:moveTo>
                    <a:pt x="1273314" y="2017344"/>
                  </a:moveTo>
                  <a:lnTo>
                    <a:pt x="1272120" y="2007895"/>
                  </a:lnTo>
                  <a:lnTo>
                    <a:pt x="1262672" y="2009101"/>
                  </a:lnTo>
                  <a:lnTo>
                    <a:pt x="1263865" y="2018550"/>
                  </a:lnTo>
                  <a:lnTo>
                    <a:pt x="1273314" y="2017344"/>
                  </a:lnTo>
                  <a:close/>
                </a:path>
                <a:path w="2235200" h="2114550">
                  <a:moveTo>
                    <a:pt x="1278001" y="188582"/>
                  </a:moveTo>
                  <a:lnTo>
                    <a:pt x="1269098" y="185178"/>
                  </a:lnTo>
                  <a:lnTo>
                    <a:pt x="1265707" y="194081"/>
                  </a:lnTo>
                  <a:lnTo>
                    <a:pt x="1274597" y="197472"/>
                  </a:lnTo>
                  <a:lnTo>
                    <a:pt x="1278001" y="188582"/>
                  </a:lnTo>
                  <a:close/>
                </a:path>
                <a:path w="2235200" h="2114550">
                  <a:moveTo>
                    <a:pt x="1287729" y="1051001"/>
                  </a:moveTo>
                  <a:lnTo>
                    <a:pt x="1278216" y="1050569"/>
                  </a:lnTo>
                  <a:lnTo>
                    <a:pt x="1277785" y="1060081"/>
                  </a:lnTo>
                  <a:lnTo>
                    <a:pt x="1287297" y="1060526"/>
                  </a:lnTo>
                  <a:lnTo>
                    <a:pt x="1287729" y="1051001"/>
                  </a:lnTo>
                  <a:close/>
                </a:path>
                <a:path w="2235200" h="2114550">
                  <a:moveTo>
                    <a:pt x="1292263" y="2014880"/>
                  </a:moveTo>
                  <a:lnTo>
                    <a:pt x="1290955" y="2005444"/>
                  </a:lnTo>
                  <a:lnTo>
                    <a:pt x="1285443" y="2006206"/>
                  </a:lnTo>
                  <a:lnTo>
                    <a:pt x="1281569" y="2006688"/>
                  </a:lnTo>
                  <a:lnTo>
                    <a:pt x="1282763" y="2016137"/>
                  </a:lnTo>
                  <a:lnTo>
                    <a:pt x="1292263" y="2014880"/>
                  </a:lnTo>
                  <a:close/>
                </a:path>
                <a:path w="2235200" h="2114550">
                  <a:moveTo>
                    <a:pt x="1295793" y="195376"/>
                  </a:moveTo>
                  <a:lnTo>
                    <a:pt x="1286903" y="191973"/>
                  </a:lnTo>
                  <a:lnTo>
                    <a:pt x="1283500" y="200875"/>
                  </a:lnTo>
                  <a:lnTo>
                    <a:pt x="1292402" y="204266"/>
                  </a:lnTo>
                  <a:lnTo>
                    <a:pt x="1295793" y="195376"/>
                  </a:lnTo>
                  <a:close/>
                </a:path>
                <a:path w="2235200" h="2114550">
                  <a:moveTo>
                    <a:pt x="1306766" y="1051877"/>
                  </a:moveTo>
                  <a:lnTo>
                    <a:pt x="1297254" y="1051445"/>
                  </a:lnTo>
                  <a:lnTo>
                    <a:pt x="1296809" y="1060958"/>
                  </a:lnTo>
                  <a:lnTo>
                    <a:pt x="1306322" y="1061402"/>
                  </a:lnTo>
                  <a:lnTo>
                    <a:pt x="1306766" y="1051877"/>
                  </a:lnTo>
                  <a:close/>
                </a:path>
                <a:path w="2235200" h="2114550">
                  <a:moveTo>
                    <a:pt x="1311122" y="2012264"/>
                  </a:moveTo>
                  <a:lnTo>
                    <a:pt x="1309827" y="2002840"/>
                  </a:lnTo>
                  <a:lnTo>
                    <a:pt x="1300391" y="2004136"/>
                  </a:lnTo>
                  <a:lnTo>
                    <a:pt x="1301699" y="2013572"/>
                  </a:lnTo>
                  <a:lnTo>
                    <a:pt x="1311122" y="2012264"/>
                  </a:lnTo>
                  <a:close/>
                </a:path>
                <a:path w="2235200" h="2114550">
                  <a:moveTo>
                    <a:pt x="1313599" y="202311"/>
                  </a:moveTo>
                  <a:lnTo>
                    <a:pt x="1304747" y="198805"/>
                  </a:lnTo>
                  <a:lnTo>
                    <a:pt x="1301229" y="207657"/>
                  </a:lnTo>
                  <a:lnTo>
                    <a:pt x="1310093" y="211175"/>
                  </a:lnTo>
                  <a:lnTo>
                    <a:pt x="1313599" y="202311"/>
                  </a:lnTo>
                  <a:close/>
                </a:path>
                <a:path w="2235200" h="2114550">
                  <a:moveTo>
                    <a:pt x="1325791" y="1052753"/>
                  </a:moveTo>
                  <a:lnTo>
                    <a:pt x="1316278" y="1052322"/>
                  </a:lnTo>
                  <a:lnTo>
                    <a:pt x="1315847" y="1061834"/>
                  </a:lnTo>
                  <a:lnTo>
                    <a:pt x="1325359" y="1062266"/>
                  </a:lnTo>
                  <a:lnTo>
                    <a:pt x="1325791" y="1052753"/>
                  </a:lnTo>
                  <a:close/>
                </a:path>
                <a:path w="2235200" h="2114550">
                  <a:moveTo>
                    <a:pt x="1329994" y="2009660"/>
                  </a:moveTo>
                  <a:lnTo>
                    <a:pt x="1328699" y="2000224"/>
                  </a:lnTo>
                  <a:lnTo>
                    <a:pt x="1319263" y="2001532"/>
                  </a:lnTo>
                  <a:lnTo>
                    <a:pt x="1320571" y="2010968"/>
                  </a:lnTo>
                  <a:lnTo>
                    <a:pt x="1329994" y="2009660"/>
                  </a:lnTo>
                  <a:close/>
                </a:path>
                <a:path w="2235200" h="2114550">
                  <a:moveTo>
                    <a:pt x="1331302" y="209346"/>
                  </a:moveTo>
                  <a:lnTo>
                    <a:pt x="1322451" y="205828"/>
                  </a:lnTo>
                  <a:lnTo>
                    <a:pt x="1318945" y="214680"/>
                  </a:lnTo>
                  <a:lnTo>
                    <a:pt x="1327797" y="218198"/>
                  </a:lnTo>
                  <a:lnTo>
                    <a:pt x="1331302" y="209346"/>
                  </a:lnTo>
                  <a:close/>
                </a:path>
                <a:path w="2235200" h="2114550">
                  <a:moveTo>
                    <a:pt x="1344828" y="1053630"/>
                  </a:moveTo>
                  <a:lnTo>
                    <a:pt x="1335303" y="1053198"/>
                  </a:lnTo>
                  <a:lnTo>
                    <a:pt x="1334871" y="1062710"/>
                  </a:lnTo>
                  <a:lnTo>
                    <a:pt x="1344383" y="1063142"/>
                  </a:lnTo>
                  <a:lnTo>
                    <a:pt x="1344828" y="1053630"/>
                  </a:lnTo>
                  <a:close/>
                </a:path>
                <a:path w="2235200" h="2114550">
                  <a:moveTo>
                    <a:pt x="1348917" y="2006955"/>
                  </a:moveTo>
                  <a:lnTo>
                    <a:pt x="1347495" y="1997532"/>
                  </a:lnTo>
                  <a:lnTo>
                    <a:pt x="1339773" y="1998700"/>
                  </a:lnTo>
                  <a:lnTo>
                    <a:pt x="1338135" y="1998929"/>
                  </a:lnTo>
                  <a:lnTo>
                    <a:pt x="1339430" y="2008365"/>
                  </a:lnTo>
                  <a:lnTo>
                    <a:pt x="1348917" y="2006955"/>
                  </a:lnTo>
                  <a:close/>
                </a:path>
                <a:path w="2235200" h="2114550">
                  <a:moveTo>
                    <a:pt x="1349019" y="216369"/>
                  </a:moveTo>
                  <a:lnTo>
                    <a:pt x="1340167" y="212852"/>
                  </a:lnTo>
                  <a:lnTo>
                    <a:pt x="1336649" y="221703"/>
                  </a:lnTo>
                  <a:lnTo>
                    <a:pt x="1345501" y="225221"/>
                  </a:lnTo>
                  <a:lnTo>
                    <a:pt x="1349019" y="216369"/>
                  </a:lnTo>
                  <a:close/>
                </a:path>
                <a:path w="2235200" h="2114550">
                  <a:moveTo>
                    <a:pt x="1363853" y="1054506"/>
                  </a:moveTo>
                  <a:lnTo>
                    <a:pt x="1354340" y="1054074"/>
                  </a:lnTo>
                  <a:lnTo>
                    <a:pt x="1353896" y="1063586"/>
                  </a:lnTo>
                  <a:lnTo>
                    <a:pt x="1363421" y="1064018"/>
                  </a:lnTo>
                  <a:lnTo>
                    <a:pt x="1363853" y="1054506"/>
                  </a:lnTo>
                  <a:close/>
                </a:path>
                <a:path w="2235200" h="2114550">
                  <a:moveTo>
                    <a:pt x="1366723" y="223393"/>
                  </a:moveTo>
                  <a:lnTo>
                    <a:pt x="1357871" y="219875"/>
                  </a:lnTo>
                  <a:lnTo>
                    <a:pt x="1354353" y="228727"/>
                  </a:lnTo>
                  <a:lnTo>
                    <a:pt x="1363218" y="232244"/>
                  </a:lnTo>
                  <a:lnTo>
                    <a:pt x="1366723" y="223393"/>
                  </a:lnTo>
                  <a:close/>
                </a:path>
                <a:path w="2235200" h="2114550">
                  <a:moveTo>
                    <a:pt x="1367751" y="2004110"/>
                  </a:moveTo>
                  <a:lnTo>
                    <a:pt x="1366329" y="1994700"/>
                  </a:lnTo>
                  <a:lnTo>
                    <a:pt x="1356918" y="1996109"/>
                  </a:lnTo>
                  <a:lnTo>
                    <a:pt x="1358328" y="2005533"/>
                  </a:lnTo>
                  <a:lnTo>
                    <a:pt x="1367751" y="2004110"/>
                  </a:lnTo>
                  <a:close/>
                </a:path>
                <a:path w="2235200" h="2114550">
                  <a:moveTo>
                    <a:pt x="1382890" y="1055395"/>
                  </a:moveTo>
                  <a:lnTo>
                    <a:pt x="1373378" y="1054950"/>
                  </a:lnTo>
                  <a:lnTo>
                    <a:pt x="1372920" y="1064463"/>
                  </a:lnTo>
                  <a:lnTo>
                    <a:pt x="1382433" y="1064907"/>
                  </a:lnTo>
                  <a:lnTo>
                    <a:pt x="1382890" y="1055395"/>
                  </a:lnTo>
                  <a:close/>
                </a:path>
                <a:path w="2235200" h="2114550">
                  <a:moveTo>
                    <a:pt x="1384427" y="230416"/>
                  </a:moveTo>
                  <a:lnTo>
                    <a:pt x="1375575" y="226898"/>
                  </a:lnTo>
                  <a:lnTo>
                    <a:pt x="1372069" y="235750"/>
                  </a:lnTo>
                  <a:lnTo>
                    <a:pt x="1380921" y="239268"/>
                  </a:lnTo>
                  <a:lnTo>
                    <a:pt x="1384427" y="230416"/>
                  </a:lnTo>
                  <a:close/>
                </a:path>
                <a:path w="2235200" h="2114550">
                  <a:moveTo>
                    <a:pt x="1386586" y="2001278"/>
                  </a:moveTo>
                  <a:lnTo>
                    <a:pt x="1385176" y="1991868"/>
                  </a:lnTo>
                  <a:lnTo>
                    <a:pt x="1375752" y="1993277"/>
                  </a:lnTo>
                  <a:lnTo>
                    <a:pt x="1377175" y="2002701"/>
                  </a:lnTo>
                  <a:lnTo>
                    <a:pt x="1386586" y="2001278"/>
                  </a:lnTo>
                  <a:close/>
                </a:path>
                <a:path w="2235200" h="2114550">
                  <a:moveTo>
                    <a:pt x="1401914" y="1056297"/>
                  </a:moveTo>
                  <a:lnTo>
                    <a:pt x="1392402" y="1055852"/>
                  </a:lnTo>
                  <a:lnTo>
                    <a:pt x="1391958" y="1065364"/>
                  </a:lnTo>
                  <a:lnTo>
                    <a:pt x="1401470" y="1065809"/>
                  </a:lnTo>
                  <a:lnTo>
                    <a:pt x="1401914" y="1056297"/>
                  </a:lnTo>
                  <a:close/>
                </a:path>
                <a:path w="2235200" h="2114550">
                  <a:moveTo>
                    <a:pt x="1402143" y="237439"/>
                  </a:moveTo>
                  <a:lnTo>
                    <a:pt x="1393291" y="233921"/>
                  </a:lnTo>
                  <a:lnTo>
                    <a:pt x="1389773" y="242773"/>
                  </a:lnTo>
                  <a:lnTo>
                    <a:pt x="1398625" y="246291"/>
                  </a:lnTo>
                  <a:lnTo>
                    <a:pt x="1402143" y="237439"/>
                  </a:lnTo>
                  <a:close/>
                </a:path>
                <a:path w="2235200" h="2114550">
                  <a:moveTo>
                    <a:pt x="1405470" y="1998268"/>
                  </a:moveTo>
                  <a:lnTo>
                    <a:pt x="1403908" y="1988870"/>
                  </a:lnTo>
                  <a:lnTo>
                    <a:pt x="1394523" y="1990420"/>
                  </a:lnTo>
                  <a:lnTo>
                    <a:pt x="1396072" y="1999818"/>
                  </a:lnTo>
                  <a:lnTo>
                    <a:pt x="1405470" y="1998268"/>
                  </a:lnTo>
                  <a:close/>
                </a:path>
                <a:path w="2235200" h="2114550">
                  <a:moveTo>
                    <a:pt x="1419885" y="244500"/>
                  </a:moveTo>
                  <a:lnTo>
                    <a:pt x="1410995" y="240944"/>
                  </a:lnTo>
                  <a:lnTo>
                    <a:pt x="1407477" y="249796"/>
                  </a:lnTo>
                  <a:lnTo>
                    <a:pt x="1413421" y="252158"/>
                  </a:lnTo>
                  <a:lnTo>
                    <a:pt x="1416278" y="253326"/>
                  </a:lnTo>
                  <a:lnTo>
                    <a:pt x="1419885" y="244500"/>
                  </a:lnTo>
                  <a:close/>
                </a:path>
                <a:path w="2235200" h="2114550">
                  <a:moveTo>
                    <a:pt x="1420952" y="1057198"/>
                  </a:moveTo>
                  <a:lnTo>
                    <a:pt x="1411427" y="1056754"/>
                  </a:lnTo>
                  <a:lnTo>
                    <a:pt x="1410982" y="1066266"/>
                  </a:lnTo>
                  <a:lnTo>
                    <a:pt x="1420495" y="1066711"/>
                  </a:lnTo>
                  <a:lnTo>
                    <a:pt x="1420952" y="1057198"/>
                  </a:lnTo>
                  <a:close/>
                </a:path>
                <a:path w="2235200" h="2114550">
                  <a:moveTo>
                    <a:pt x="1424266" y="1995157"/>
                  </a:moveTo>
                  <a:lnTo>
                    <a:pt x="1422704" y="1985759"/>
                  </a:lnTo>
                  <a:lnTo>
                    <a:pt x="1413306" y="1987308"/>
                  </a:lnTo>
                  <a:lnTo>
                    <a:pt x="1414868" y="1996706"/>
                  </a:lnTo>
                  <a:lnTo>
                    <a:pt x="1424266" y="1995157"/>
                  </a:lnTo>
                  <a:close/>
                </a:path>
                <a:path w="2235200" h="2114550">
                  <a:moveTo>
                    <a:pt x="1437513" y="251714"/>
                  </a:moveTo>
                  <a:lnTo>
                    <a:pt x="1428699" y="248107"/>
                  </a:lnTo>
                  <a:lnTo>
                    <a:pt x="1425092" y="256921"/>
                  </a:lnTo>
                  <a:lnTo>
                    <a:pt x="1433918" y="260527"/>
                  </a:lnTo>
                  <a:lnTo>
                    <a:pt x="1437513" y="251714"/>
                  </a:lnTo>
                  <a:close/>
                </a:path>
                <a:path w="2235200" h="2114550">
                  <a:moveTo>
                    <a:pt x="1439976" y="1058100"/>
                  </a:moveTo>
                  <a:lnTo>
                    <a:pt x="1430464" y="1057656"/>
                  </a:lnTo>
                  <a:lnTo>
                    <a:pt x="1430007" y="1067168"/>
                  </a:lnTo>
                  <a:lnTo>
                    <a:pt x="1439519" y="1067612"/>
                  </a:lnTo>
                  <a:lnTo>
                    <a:pt x="1439976" y="1058100"/>
                  </a:lnTo>
                  <a:close/>
                </a:path>
                <a:path w="2235200" h="2114550">
                  <a:moveTo>
                    <a:pt x="1443062" y="1992058"/>
                  </a:moveTo>
                  <a:lnTo>
                    <a:pt x="1441500" y="1982660"/>
                  </a:lnTo>
                  <a:lnTo>
                    <a:pt x="1432102" y="1984209"/>
                  </a:lnTo>
                  <a:lnTo>
                    <a:pt x="1433664" y="1993607"/>
                  </a:lnTo>
                  <a:lnTo>
                    <a:pt x="1443062" y="1992058"/>
                  </a:lnTo>
                  <a:close/>
                </a:path>
                <a:path w="2235200" h="2114550">
                  <a:moveTo>
                    <a:pt x="1455153" y="258914"/>
                  </a:moveTo>
                  <a:lnTo>
                    <a:pt x="1446339" y="255308"/>
                  </a:lnTo>
                  <a:lnTo>
                    <a:pt x="1442732" y="264121"/>
                  </a:lnTo>
                  <a:lnTo>
                    <a:pt x="1451546" y="267728"/>
                  </a:lnTo>
                  <a:lnTo>
                    <a:pt x="1455153" y="258914"/>
                  </a:lnTo>
                  <a:close/>
                </a:path>
                <a:path w="2235200" h="2114550">
                  <a:moveTo>
                    <a:pt x="1459001" y="1059002"/>
                  </a:moveTo>
                  <a:lnTo>
                    <a:pt x="1449489" y="1058557"/>
                  </a:lnTo>
                  <a:lnTo>
                    <a:pt x="1449044" y="1068070"/>
                  </a:lnTo>
                  <a:lnTo>
                    <a:pt x="1458556" y="1068514"/>
                  </a:lnTo>
                  <a:lnTo>
                    <a:pt x="1459001" y="1059002"/>
                  </a:lnTo>
                  <a:close/>
                </a:path>
                <a:path w="2235200" h="2114550">
                  <a:moveTo>
                    <a:pt x="1461884" y="1988629"/>
                  </a:moveTo>
                  <a:lnTo>
                    <a:pt x="1460169" y="1979282"/>
                  </a:lnTo>
                  <a:lnTo>
                    <a:pt x="1450797" y="1980971"/>
                  </a:lnTo>
                  <a:lnTo>
                    <a:pt x="1452511" y="1990344"/>
                  </a:lnTo>
                  <a:lnTo>
                    <a:pt x="1461884" y="1988629"/>
                  </a:lnTo>
                  <a:close/>
                </a:path>
                <a:path w="2235200" h="2114550">
                  <a:moveTo>
                    <a:pt x="1472793" y="266115"/>
                  </a:moveTo>
                  <a:lnTo>
                    <a:pt x="1463967" y="262509"/>
                  </a:lnTo>
                  <a:lnTo>
                    <a:pt x="1460373" y="271335"/>
                  </a:lnTo>
                  <a:lnTo>
                    <a:pt x="1469186" y="274929"/>
                  </a:lnTo>
                  <a:lnTo>
                    <a:pt x="1472793" y="266115"/>
                  </a:lnTo>
                  <a:close/>
                </a:path>
                <a:path w="2235200" h="2114550">
                  <a:moveTo>
                    <a:pt x="1478038" y="1059903"/>
                  </a:moveTo>
                  <a:lnTo>
                    <a:pt x="1468513" y="1059459"/>
                  </a:lnTo>
                  <a:lnTo>
                    <a:pt x="1468069" y="1068971"/>
                  </a:lnTo>
                  <a:lnTo>
                    <a:pt x="1477581" y="1069416"/>
                  </a:lnTo>
                  <a:lnTo>
                    <a:pt x="1478038" y="1059903"/>
                  </a:lnTo>
                  <a:close/>
                </a:path>
                <a:path w="2235200" h="2114550">
                  <a:moveTo>
                    <a:pt x="1480616" y="1985213"/>
                  </a:moveTo>
                  <a:lnTo>
                    <a:pt x="1478915" y="1975853"/>
                  </a:lnTo>
                  <a:lnTo>
                    <a:pt x="1469542" y="1977555"/>
                  </a:lnTo>
                  <a:lnTo>
                    <a:pt x="1471244" y="1986927"/>
                  </a:lnTo>
                  <a:lnTo>
                    <a:pt x="1480616" y="1985213"/>
                  </a:lnTo>
                  <a:close/>
                </a:path>
                <a:path w="2235200" h="2114550">
                  <a:moveTo>
                    <a:pt x="1490421" y="273316"/>
                  </a:moveTo>
                  <a:lnTo>
                    <a:pt x="1481607" y="269709"/>
                  </a:lnTo>
                  <a:lnTo>
                    <a:pt x="1478000" y="278536"/>
                  </a:lnTo>
                  <a:lnTo>
                    <a:pt x="1486827" y="282130"/>
                  </a:lnTo>
                  <a:lnTo>
                    <a:pt x="1490421" y="273316"/>
                  </a:lnTo>
                  <a:close/>
                </a:path>
                <a:path w="2235200" h="2114550">
                  <a:moveTo>
                    <a:pt x="1497063" y="1060818"/>
                  </a:moveTo>
                  <a:lnTo>
                    <a:pt x="1487551" y="1060361"/>
                  </a:lnTo>
                  <a:lnTo>
                    <a:pt x="1487093" y="1069873"/>
                  </a:lnTo>
                  <a:lnTo>
                    <a:pt x="1496606" y="1070330"/>
                  </a:lnTo>
                  <a:lnTo>
                    <a:pt x="1497063" y="1060818"/>
                  </a:lnTo>
                  <a:close/>
                </a:path>
                <a:path w="2235200" h="2114550">
                  <a:moveTo>
                    <a:pt x="1499425" y="1981631"/>
                  </a:moveTo>
                  <a:lnTo>
                    <a:pt x="1497838" y="1973846"/>
                  </a:lnTo>
                  <a:lnTo>
                    <a:pt x="1497533" y="1972297"/>
                  </a:lnTo>
                  <a:lnTo>
                    <a:pt x="1489900" y="1973846"/>
                  </a:lnTo>
                  <a:lnTo>
                    <a:pt x="1488287" y="1974151"/>
                  </a:lnTo>
                  <a:lnTo>
                    <a:pt x="1489989" y="1983511"/>
                  </a:lnTo>
                  <a:lnTo>
                    <a:pt x="1491729" y="1983193"/>
                  </a:lnTo>
                  <a:lnTo>
                    <a:pt x="1499425" y="1981631"/>
                  </a:lnTo>
                  <a:close/>
                </a:path>
                <a:path w="2235200" h="2114550">
                  <a:moveTo>
                    <a:pt x="1508061" y="280517"/>
                  </a:moveTo>
                  <a:lnTo>
                    <a:pt x="1499247" y="276923"/>
                  </a:lnTo>
                  <a:lnTo>
                    <a:pt x="1495640" y="285737"/>
                  </a:lnTo>
                  <a:lnTo>
                    <a:pt x="1504467" y="289331"/>
                  </a:lnTo>
                  <a:lnTo>
                    <a:pt x="1508061" y="280517"/>
                  </a:lnTo>
                  <a:close/>
                </a:path>
                <a:path w="2235200" h="2114550">
                  <a:moveTo>
                    <a:pt x="1516087" y="1061745"/>
                  </a:moveTo>
                  <a:lnTo>
                    <a:pt x="1506575" y="1061288"/>
                  </a:lnTo>
                  <a:lnTo>
                    <a:pt x="1506118" y="1070800"/>
                  </a:lnTo>
                  <a:lnTo>
                    <a:pt x="1515630" y="1071257"/>
                  </a:lnTo>
                  <a:lnTo>
                    <a:pt x="1516087" y="1061745"/>
                  </a:lnTo>
                  <a:close/>
                </a:path>
                <a:path w="2235200" h="2114550">
                  <a:moveTo>
                    <a:pt x="1518094" y="1977859"/>
                  </a:moveTo>
                  <a:lnTo>
                    <a:pt x="1516202" y="1968512"/>
                  </a:lnTo>
                  <a:lnTo>
                    <a:pt x="1506867" y="1970405"/>
                  </a:lnTo>
                  <a:lnTo>
                    <a:pt x="1508760" y="1979739"/>
                  </a:lnTo>
                  <a:lnTo>
                    <a:pt x="1518094" y="1977859"/>
                  </a:lnTo>
                  <a:close/>
                </a:path>
                <a:path w="2235200" h="2114550">
                  <a:moveTo>
                    <a:pt x="1525701" y="287718"/>
                  </a:moveTo>
                  <a:lnTo>
                    <a:pt x="1516875" y="284124"/>
                  </a:lnTo>
                  <a:lnTo>
                    <a:pt x="1513281" y="292938"/>
                  </a:lnTo>
                  <a:lnTo>
                    <a:pt x="1522095" y="296545"/>
                  </a:lnTo>
                  <a:lnTo>
                    <a:pt x="1525701" y="287718"/>
                  </a:lnTo>
                  <a:close/>
                </a:path>
                <a:path w="2235200" h="2114550">
                  <a:moveTo>
                    <a:pt x="1535125" y="1062672"/>
                  </a:moveTo>
                  <a:lnTo>
                    <a:pt x="1525612" y="1062202"/>
                  </a:lnTo>
                  <a:lnTo>
                    <a:pt x="1525143" y="1071714"/>
                  </a:lnTo>
                  <a:lnTo>
                    <a:pt x="1534655" y="1072184"/>
                  </a:lnTo>
                  <a:lnTo>
                    <a:pt x="1535125" y="1062672"/>
                  </a:lnTo>
                  <a:close/>
                </a:path>
                <a:path w="2235200" h="2114550">
                  <a:moveTo>
                    <a:pt x="1536763" y="1974075"/>
                  </a:moveTo>
                  <a:lnTo>
                    <a:pt x="1534871" y="1964728"/>
                  </a:lnTo>
                  <a:lnTo>
                    <a:pt x="1525536" y="1966620"/>
                  </a:lnTo>
                  <a:lnTo>
                    <a:pt x="1527429" y="1975967"/>
                  </a:lnTo>
                  <a:lnTo>
                    <a:pt x="1536763" y="1974075"/>
                  </a:lnTo>
                  <a:close/>
                </a:path>
                <a:path w="2235200" h="2114550">
                  <a:moveTo>
                    <a:pt x="1543329" y="295046"/>
                  </a:moveTo>
                  <a:lnTo>
                    <a:pt x="1534541" y="291363"/>
                  </a:lnTo>
                  <a:lnTo>
                    <a:pt x="1530870" y="300151"/>
                  </a:lnTo>
                  <a:lnTo>
                    <a:pt x="1539659" y="303834"/>
                  </a:lnTo>
                  <a:lnTo>
                    <a:pt x="1543329" y="295046"/>
                  </a:lnTo>
                  <a:close/>
                </a:path>
                <a:path w="2235200" h="2114550">
                  <a:moveTo>
                    <a:pt x="1554149" y="1063586"/>
                  </a:moveTo>
                  <a:lnTo>
                    <a:pt x="1544637" y="1063129"/>
                  </a:lnTo>
                  <a:lnTo>
                    <a:pt x="1544180" y="1072642"/>
                  </a:lnTo>
                  <a:lnTo>
                    <a:pt x="1553692" y="1073099"/>
                  </a:lnTo>
                  <a:lnTo>
                    <a:pt x="1554149" y="1063586"/>
                  </a:lnTo>
                  <a:close/>
                </a:path>
                <a:path w="2235200" h="2114550">
                  <a:moveTo>
                    <a:pt x="1555445" y="1969808"/>
                  </a:moveTo>
                  <a:lnTo>
                    <a:pt x="1553337" y="1960537"/>
                  </a:lnTo>
                  <a:lnTo>
                    <a:pt x="1544053" y="1962632"/>
                  </a:lnTo>
                  <a:lnTo>
                    <a:pt x="1546161" y="1971929"/>
                  </a:lnTo>
                  <a:lnTo>
                    <a:pt x="1555445" y="1969808"/>
                  </a:lnTo>
                  <a:close/>
                </a:path>
                <a:path w="2235200" h="2114550">
                  <a:moveTo>
                    <a:pt x="1560906" y="302399"/>
                  </a:moveTo>
                  <a:lnTo>
                    <a:pt x="1552117" y="298716"/>
                  </a:lnTo>
                  <a:lnTo>
                    <a:pt x="1548447" y="307505"/>
                  </a:lnTo>
                  <a:lnTo>
                    <a:pt x="1557235" y="311175"/>
                  </a:lnTo>
                  <a:lnTo>
                    <a:pt x="1560906" y="302399"/>
                  </a:lnTo>
                  <a:close/>
                </a:path>
                <a:path w="2235200" h="2114550">
                  <a:moveTo>
                    <a:pt x="1573174" y="1064514"/>
                  </a:moveTo>
                  <a:lnTo>
                    <a:pt x="1563662" y="1064044"/>
                  </a:lnTo>
                  <a:lnTo>
                    <a:pt x="1563204" y="1073556"/>
                  </a:lnTo>
                  <a:lnTo>
                    <a:pt x="1572717" y="1074026"/>
                  </a:lnTo>
                  <a:lnTo>
                    <a:pt x="1573174" y="1064514"/>
                  </a:lnTo>
                  <a:close/>
                </a:path>
                <a:path w="2235200" h="2114550">
                  <a:moveTo>
                    <a:pt x="1574025" y="1965604"/>
                  </a:moveTo>
                  <a:lnTo>
                    <a:pt x="1571917" y="1956308"/>
                  </a:lnTo>
                  <a:lnTo>
                    <a:pt x="1562620" y="1958428"/>
                  </a:lnTo>
                  <a:lnTo>
                    <a:pt x="1564741" y="1967699"/>
                  </a:lnTo>
                  <a:lnTo>
                    <a:pt x="1574025" y="1965604"/>
                  </a:lnTo>
                  <a:close/>
                </a:path>
                <a:path w="2235200" h="2114550">
                  <a:moveTo>
                    <a:pt x="1578483" y="309727"/>
                  </a:moveTo>
                  <a:lnTo>
                    <a:pt x="1569694" y="306057"/>
                  </a:lnTo>
                  <a:lnTo>
                    <a:pt x="1566024" y="314858"/>
                  </a:lnTo>
                  <a:lnTo>
                    <a:pt x="1574812" y="318516"/>
                  </a:lnTo>
                  <a:lnTo>
                    <a:pt x="1578483" y="309727"/>
                  </a:lnTo>
                  <a:close/>
                </a:path>
                <a:path w="2235200" h="2114550">
                  <a:moveTo>
                    <a:pt x="1592211" y="1065428"/>
                  </a:moveTo>
                  <a:lnTo>
                    <a:pt x="1582686" y="1064971"/>
                  </a:lnTo>
                  <a:lnTo>
                    <a:pt x="1582229" y="1074483"/>
                  </a:lnTo>
                  <a:lnTo>
                    <a:pt x="1591741" y="1074940"/>
                  </a:lnTo>
                  <a:lnTo>
                    <a:pt x="1592211" y="1065428"/>
                  </a:lnTo>
                  <a:close/>
                </a:path>
                <a:path w="2235200" h="2114550">
                  <a:moveTo>
                    <a:pt x="1592643" y="1960943"/>
                  </a:moveTo>
                  <a:lnTo>
                    <a:pt x="1590255" y="1951710"/>
                  </a:lnTo>
                  <a:lnTo>
                    <a:pt x="1581035" y="1954110"/>
                  </a:lnTo>
                  <a:lnTo>
                    <a:pt x="1583423" y="1963331"/>
                  </a:lnTo>
                  <a:lnTo>
                    <a:pt x="1592643" y="1960943"/>
                  </a:lnTo>
                  <a:close/>
                </a:path>
                <a:path w="2235200" h="2114550">
                  <a:moveTo>
                    <a:pt x="1596059" y="317068"/>
                  </a:moveTo>
                  <a:lnTo>
                    <a:pt x="1587271" y="313397"/>
                  </a:lnTo>
                  <a:lnTo>
                    <a:pt x="1583601" y="322186"/>
                  </a:lnTo>
                  <a:lnTo>
                    <a:pt x="1592389" y="325856"/>
                  </a:lnTo>
                  <a:lnTo>
                    <a:pt x="1596059" y="317068"/>
                  </a:lnTo>
                  <a:close/>
                </a:path>
                <a:path w="2235200" h="2114550">
                  <a:moveTo>
                    <a:pt x="1611083" y="1956181"/>
                  </a:moveTo>
                  <a:lnTo>
                    <a:pt x="1608709" y="1946960"/>
                  </a:lnTo>
                  <a:lnTo>
                    <a:pt x="1599488" y="1949348"/>
                  </a:lnTo>
                  <a:lnTo>
                    <a:pt x="1601863" y="1958568"/>
                  </a:lnTo>
                  <a:lnTo>
                    <a:pt x="1611083" y="1956181"/>
                  </a:lnTo>
                  <a:close/>
                </a:path>
                <a:path w="2235200" h="2114550">
                  <a:moveTo>
                    <a:pt x="1611236" y="1066368"/>
                  </a:moveTo>
                  <a:lnTo>
                    <a:pt x="1601724" y="1065898"/>
                  </a:lnTo>
                  <a:lnTo>
                    <a:pt x="1601254" y="1075410"/>
                  </a:lnTo>
                  <a:lnTo>
                    <a:pt x="1610766" y="1075880"/>
                  </a:lnTo>
                  <a:lnTo>
                    <a:pt x="1611236" y="1066368"/>
                  </a:lnTo>
                  <a:close/>
                </a:path>
                <a:path w="2235200" h="2114550">
                  <a:moveTo>
                    <a:pt x="1613636" y="324408"/>
                  </a:moveTo>
                  <a:lnTo>
                    <a:pt x="1604848" y="320751"/>
                  </a:lnTo>
                  <a:lnTo>
                    <a:pt x="1601177" y="329539"/>
                  </a:lnTo>
                  <a:lnTo>
                    <a:pt x="1609966" y="333197"/>
                  </a:lnTo>
                  <a:lnTo>
                    <a:pt x="1613636" y="324408"/>
                  </a:lnTo>
                  <a:close/>
                </a:path>
                <a:path w="2235200" h="2114550">
                  <a:moveTo>
                    <a:pt x="1629587" y="1950961"/>
                  </a:moveTo>
                  <a:lnTo>
                    <a:pt x="1626870" y="1941830"/>
                  </a:lnTo>
                  <a:lnTo>
                    <a:pt x="1617738" y="1944535"/>
                  </a:lnTo>
                  <a:lnTo>
                    <a:pt x="1620443" y="1953679"/>
                  </a:lnTo>
                  <a:lnTo>
                    <a:pt x="1629587" y="1950961"/>
                  </a:lnTo>
                  <a:close/>
                </a:path>
                <a:path w="2235200" h="2114550">
                  <a:moveTo>
                    <a:pt x="1630260" y="1067295"/>
                  </a:moveTo>
                  <a:lnTo>
                    <a:pt x="1620748" y="1066838"/>
                  </a:lnTo>
                  <a:lnTo>
                    <a:pt x="1620278" y="1076350"/>
                  </a:lnTo>
                  <a:lnTo>
                    <a:pt x="1629791" y="1076820"/>
                  </a:lnTo>
                  <a:lnTo>
                    <a:pt x="1630260" y="1067295"/>
                  </a:lnTo>
                  <a:close/>
                </a:path>
                <a:path w="2235200" h="2114550">
                  <a:moveTo>
                    <a:pt x="1631213" y="331749"/>
                  </a:moveTo>
                  <a:lnTo>
                    <a:pt x="1622425" y="328079"/>
                  </a:lnTo>
                  <a:lnTo>
                    <a:pt x="1618754" y="336867"/>
                  </a:lnTo>
                  <a:lnTo>
                    <a:pt x="1627543" y="340537"/>
                  </a:lnTo>
                  <a:lnTo>
                    <a:pt x="1631213" y="331749"/>
                  </a:lnTo>
                  <a:close/>
                </a:path>
                <a:path w="2235200" h="2114550">
                  <a:moveTo>
                    <a:pt x="1647850" y="1945551"/>
                  </a:moveTo>
                  <a:lnTo>
                    <a:pt x="1645145" y="1936419"/>
                  </a:lnTo>
                  <a:lnTo>
                    <a:pt x="1636001" y="1939124"/>
                  </a:lnTo>
                  <a:lnTo>
                    <a:pt x="1638719" y="1948256"/>
                  </a:lnTo>
                  <a:lnTo>
                    <a:pt x="1647850" y="1945551"/>
                  </a:lnTo>
                  <a:close/>
                </a:path>
                <a:path w="2235200" h="2114550">
                  <a:moveTo>
                    <a:pt x="1648802" y="339128"/>
                  </a:moveTo>
                  <a:lnTo>
                    <a:pt x="1640001" y="335432"/>
                  </a:lnTo>
                  <a:lnTo>
                    <a:pt x="1636331" y="344208"/>
                  </a:lnTo>
                  <a:lnTo>
                    <a:pt x="1638846" y="345262"/>
                  </a:lnTo>
                  <a:lnTo>
                    <a:pt x="1645094" y="347903"/>
                  </a:lnTo>
                  <a:lnTo>
                    <a:pt x="1648802" y="339128"/>
                  </a:lnTo>
                  <a:close/>
                </a:path>
                <a:path w="2235200" h="2114550">
                  <a:moveTo>
                    <a:pt x="1649285" y="1068235"/>
                  </a:moveTo>
                  <a:lnTo>
                    <a:pt x="1639773" y="1067765"/>
                  </a:lnTo>
                  <a:lnTo>
                    <a:pt x="1639303" y="1077277"/>
                  </a:lnTo>
                  <a:lnTo>
                    <a:pt x="1648815" y="1077747"/>
                  </a:lnTo>
                  <a:lnTo>
                    <a:pt x="1649285" y="1068235"/>
                  </a:lnTo>
                  <a:close/>
                </a:path>
                <a:path w="2235200" h="2114550">
                  <a:moveTo>
                    <a:pt x="1666125" y="1939658"/>
                  </a:moveTo>
                  <a:lnTo>
                    <a:pt x="1663115" y="1930615"/>
                  </a:lnTo>
                  <a:lnTo>
                    <a:pt x="1654073" y="1933651"/>
                  </a:lnTo>
                  <a:lnTo>
                    <a:pt x="1657096" y="1942693"/>
                  </a:lnTo>
                  <a:lnTo>
                    <a:pt x="1666125" y="1939658"/>
                  </a:lnTo>
                  <a:close/>
                </a:path>
                <a:path w="2235200" h="2114550">
                  <a:moveTo>
                    <a:pt x="1666341" y="346557"/>
                  </a:moveTo>
                  <a:lnTo>
                    <a:pt x="1657578" y="342849"/>
                  </a:lnTo>
                  <a:lnTo>
                    <a:pt x="1653857" y="351612"/>
                  </a:lnTo>
                  <a:lnTo>
                    <a:pt x="1662633" y="355333"/>
                  </a:lnTo>
                  <a:lnTo>
                    <a:pt x="1666341" y="346557"/>
                  </a:lnTo>
                  <a:close/>
                </a:path>
                <a:path w="2235200" h="2114550">
                  <a:moveTo>
                    <a:pt x="1668322" y="1069174"/>
                  </a:moveTo>
                  <a:lnTo>
                    <a:pt x="1658797" y="1068705"/>
                  </a:lnTo>
                  <a:lnTo>
                    <a:pt x="1658327" y="1078217"/>
                  </a:lnTo>
                  <a:lnTo>
                    <a:pt x="1667852" y="1078687"/>
                  </a:lnTo>
                  <a:lnTo>
                    <a:pt x="1668322" y="1069174"/>
                  </a:lnTo>
                  <a:close/>
                </a:path>
                <a:path w="2235200" h="2114550">
                  <a:moveTo>
                    <a:pt x="1683893" y="353987"/>
                  </a:moveTo>
                  <a:lnTo>
                    <a:pt x="1675117" y="350266"/>
                  </a:lnTo>
                  <a:lnTo>
                    <a:pt x="1671408" y="359041"/>
                  </a:lnTo>
                  <a:lnTo>
                    <a:pt x="1680171" y="362750"/>
                  </a:lnTo>
                  <a:lnTo>
                    <a:pt x="1683893" y="353987"/>
                  </a:lnTo>
                  <a:close/>
                </a:path>
                <a:path w="2235200" h="2114550">
                  <a:moveTo>
                    <a:pt x="1684197" y="1933613"/>
                  </a:moveTo>
                  <a:lnTo>
                    <a:pt x="1681175" y="1924570"/>
                  </a:lnTo>
                  <a:lnTo>
                    <a:pt x="1672145" y="1927593"/>
                  </a:lnTo>
                  <a:lnTo>
                    <a:pt x="1675168" y="1936635"/>
                  </a:lnTo>
                  <a:lnTo>
                    <a:pt x="1684197" y="1933613"/>
                  </a:lnTo>
                  <a:close/>
                </a:path>
                <a:path w="2235200" h="2114550">
                  <a:moveTo>
                    <a:pt x="1687347" y="1070114"/>
                  </a:moveTo>
                  <a:lnTo>
                    <a:pt x="1677835" y="1069644"/>
                  </a:lnTo>
                  <a:lnTo>
                    <a:pt x="1677365" y="1079157"/>
                  </a:lnTo>
                  <a:lnTo>
                    <a:pt x="1686877" y="1079627"/>
                  </a:lnTo>
                  <a:lnTo>
                    <a:pt x="1687347" y="1070114"/>
                  </a:lnTo>
                  <a:close/>
                </a:path>
                <a:path w="2235200" h="2114550">
                  <a:moveTo>
                    <a:pt x="1701444" y="361429"/>
                  </a:moveTo>
                  <a:lnTo>
                    <a:pt x="1692656" y="357695"/>
                  </a:lnTo>
                  <a:lnTo>
                    <a:pt x="1688947" y="366471"/>
                  </a:lnTo>
                  <a:lnTo>
                    <a:pt x="1697697" y="370192"/>
                  </a:lnTo>
                  <a:lnTo>
                    <a:pt x="1701444" y="361429"/>
                  </a:lnTo>
                  <a:close/>
                </a:path>
                <a:path w="2235200" h="2114550">
                  <a:moveTo>
                    <a:pt x="1702231" y="1927072"/>
                  </a:moveTo>
                  <a:lnTo>
                    <a:pt x="1698955" y="1918131"/>
                  </a:lnTo>
                  <a:lnTo>
                    <a:pt x="1690014" y="1921408"/>
                  </a:lnTo>
                  <a:lnTo>
                    <a:pt x="1693291" y="1930349"/>
                  </a:lnTo>
                  <a:lnTo>
                    <a:pt x="1702231" y="1927072"/>
                  </a:lnTo>
                  <a:close/>
                </a:path>
                <a:path w="2235200" h="2114550">
                  <a:moveTo>
                    <a:pt x="1706372" y="1071067"/>
                  </a:moveTo>
                  <a:lnTo>
                    <a:pt x="1696859" y="1070584"/>
                  </a:lnTo>
                  <a:lnTo>
                    <a:pt x="1696389" y="1080096"/>
                  </a:lnTo>
                  <a:lnTo>
                    <a:pt x="1705902" y="1080579"/>
                  </a:lnTo>
                  <a:lnTo>
                    <a:pt x="1706372" y="1071067"/>
                  </a:lnTo>
                  <a:close/>
                </a:path>
                <a:path w="2235200" h="2114550">
                  <a:moveTo>
                    <a:pt x="1718957" y="368896"/>
                  </a:moveTo>
                  <a:lnTo>
                    <a:pt x="1710207" y="365163"/>
                  </a:lnTo>
                  <a:lnTo>
                    <a:pt x="1706460" y="373926"/>
                  </a:lnTo>
                  <a:lnTo>
                    <a:pt x="1715223" y="377659"/>
                  </a:lnTo>
                  <a:lnTo>
                    <a:pt x="1718957" y="368896"/>
                  </a:lnTo>
                  <a:close/>
                </a:path>
                <a:path w="2235200" h="2114550">
                  <a:moveTo>
                    <a:pt x="1720278" y="1920341"/>
                  </a:moveTo>
                  <a:lnTo>
                    <a:pt x="1716938" y="1912353"/>
                  </a:lnTo>
                  <a:lnTo>
                    <a:pt x="1716608" y="1911553"/>
                  </a:lnTo>
                  <a:lnTo>
                    <a:pt x="1714715" y="1912353"/>
                  </a:lnTo>
                  <a:lnTo>
                    <a:pt x="1714550" y="1912416"/>
                  </a:lnTo>
                  <a:lnTo>
                    <a:pt x="1707896" y="1914842"/>
                  </a:lnTo>
                  <a:lnTo>
                    <a:pt x="1711172" y="1923783"/>
                  </a:lnTo>
                  <a:lnTo>
                    <a:pt x="1718094" y="1921256"/>
                  </a:lnTo>
                  <a:lnTo>
                    <a:pt x="1720278" y="1920341"/>
                  </a:lnTo>
                  <a:close/>
                </a:path>
                <a:path w="2235200" h="2114550">
                  <a:moveTo>
                    <a:pt x="1725396" y="1072007"/>
                  </a:moveTo>
                  <a:lnTo>
                    <a:pt x="1715884" y="1071537"/>
                  </a:lnTo>
                  <a:lnTo>
                    <a:pt x="1715414" y="1081049"/>
                  </a:lnTo>
                  <a:lnTo>
                    <a:pt x="1724926" y="1081519"/>
                  </a:lnTo>
                  <a:lnTo>
                    <a:pt x="1725396" y="1072007"/>
                  </a:lnTo>
                  <a:close/>
                </a:path>
                <a:path w="2235200" h="2114550">
                  <a:moveTo>
                    <a:pt x="1736483" y="376364"/>
                  </a:moveTo>
                  <a:lnTo>
                    <a:pt x="1727720" y="372630"/>
                  </a:lnTo>
                  <a:lnTo>
                    <a:pt x="1723986" y="381393"/>
                  </a:lnTo>
                  <a:lnTo>
                    <a:pt x="1732749" y="385127"/>
                  </a:lnTo>
                  <a:lnTo>
                    <a:pt x="1736483" y="376364"/>
                  </a:lnTo>
                  <a:close/>
                </a:path>
                <a:path w="2235200" h="2114550">
                  <a:moveTo>
                    <a:pt x="1737855" y="1912988"/>
                  </a:moveTo>
                  <a:lnTo>
                    <a:pt x="1734172" y="1904199"/>
                  </a:lnTo>
                  <a:lnTo>
                    <a:pt x="1725383" y="1907870"/>
                  </a:lnTo>
                  <a:lnTo>
                    <a:pt x="1729066" y="1916658"/>
                  </a:lnTo>
                  <a:lnTo>
                    <a:pt x="1737855" y="1912988"/>
                  </a:lnTo>
                  <a:close/>
                </a:path>
                <a:path w="2235200" h="2114550">
                  <a:moveTo>
                    <a:pt x="1744421" y="1072959"/>
                  </a:moveTo>
                  <a:lnTo>
                    <a:pt x="1734908" y="1072476"/>
                  </a:lnTo>
                  <a:lnTo>
                    <a:pt x="1734439" y="1081989"/>
                  </a:lnTo>
                  <a:lnTo>
                    <a:pt x="1743951" y="1082471"/>
                  </a:lnTo>
                  <a:lnTo>
                    <a:pt x="1744421" y="1072959"/>
                  </a:lnTo>
                  <a:close/>
                </a:path>
                <a:path w="2235200" h="2114550">
                  <a:moveTo>
                    <a:pt x="1754022" y="383857"/>
                  </a:moveTo>
                  <a:lnTo>
                    <a:pt x="1745246" y="380111"/>
                  </a:lnTo>
                  <a:lnTo>
                    <a:pt x="1741512" y="388861"/>
                  </a:lnTo>
                  <a:lnTo>
                    <a:pt x="1750263" y="392607"/>
                  </a:lnTo>
                  <a:lnTo>
                    <a:pt x="1754022" y="383857"/>
                  </a:lnTo>
                  <a:close/>
                </a:path>
                <a:path w="2235200" h="2114550">
                  <a:moveTo>
                    <a:pt x="1755432" y="1905635"/>
                  </a:moveTo>
                  <a:lnTo>
                    <a:pt x="1751749" y="1896846"/>
                  </a:lnTo>
                  <a:lnTo>
                    <a:pt x="1742960" y="1900516"/>
                  </a:lnTo>
                  <a:lnTo>
                    <a:pt x="1746643" y="1909305"/>
                  </a:lnTo>
                  <a:lnTo>
                    <a:pt x="1755432" y="1905635"/>
                  </a:lnTo>
                  <a:close/>
                </a:path>
                <a:path w="2235200" h="2114550">
                  <a:moveTo>
                    <a:pt x="1763458" y="1073912"/>
                  </a:moveTo>
                  <a:lnTo>
                    <a:pt x="1753933" y="1073429"/>
                  </a:lnTo>
                  <a:lnTo>
                    <a:pt x="1753463" y="1082941"/>
                  </a:lnTo>
                  <a:lnTo>
                    <a:pt x="1762975" y="1083424"/>
                  </a:lnTo>
                  <a:lnTo>
                    <a:pt x="1763458" y="1073912"/>
                  </a:lnTo>
                  <a:close/>
                </a:path>
                <a:path w="2235200" h="2114550">
                  <a:moveTo>
                    <a:pt x="1771523" y="391363"/>
                  </a:moveTo>
                  <a:lnTo>
                    <a:pt x="1762772" y="387604"/>
                  </a:lnTo>
                  <a:lnTo>
                    <a:pt x="1759013" y="396354"/>
                  </a:lnTo>
                  <a:lnTo>
                    <a:pt x="1767763" y="400113"/>
                  </a:lnTo>
                  <a:lnTo>
                    <a:pt x="1771523" y="391363"/>
                  </a:lnTo>
                  <a:close/>
                </a:path>
                <a:path w="2235200" h="2114550">
                  <a:moveTo>
                    <a:pt x="1772996" y="1898281"/>
                  </a:moveTo>
                  <a:lnTo>
                    <a:pt x="1769325" y="1889493"/>
                  </a:lnTo>
                  <a:lnTo>
                    <a:pt x="1760537" y="1893163"/>
                  </a:lnTo>
                  <a:lnTo>
                    <a:pt x="1764207" y="1901952"/>
                  </a:lnTo>
                  <a:lnTo>
                    <a:pt x="1772996" y="1898281"/>
                  </a:lnTo>
                  <a:close/>
                </a:path>
                <a:path w="2235200" h="2114550">
                  <a:moveTo>
                    <a:pt x="1782483" y="1074851"/>
                  </a:moveTo>
                  <a:lnTo>
                    <a:pt x="1772970" y="1074381"/>
                  </a:lnTo>
                  <a:lnTo>
                    <a:pt x="1772488" y="1083894"/>
                  </a:lnTo>
                  <a:lnTo>
                    <a:pt x="1782000" y="1084364"/>
                  </a:lnTo>
                  <a:lnTo>
                    <a:pt x="1782483" y="1074851"/>
                  </a:lnTo>
                  <a:close/>
                </a:path>
                <a:path w="2235200" h="2114550">
                  <a:moveTo>
                    <a:pt x="1789036" y="398868"/>
                  </a:moveTo>
                  <a:lnTo>
                    <a:pt x="1780273" y="395122"/>
                  </a:lnTo>
                  <a:lnTo>
                    <a:pt x="1776526" y="403872"/>
                  </a:lnTo>
                  <a:lnTo>
                    <a:pt x="1785277" y="407619"/>
                  </a:lnTo>
                  <a:lnTo>
                    <a:pt x="1789036" y="398868"/>
                  </a:lnTo>
                  <a:close/>
                </a:path>
                <a:path w="2235200" h="2114550">
                  <a:moveTo>
                    <a:pt x="1790446" y="1889912"/>
                  </a:moveTo>
                  <a:lnTo>
                    <a:pt x="1786216" y="1881378"/>
                  </a:lnTo>
                  <a:lnTo>
                    <a:pt x="1777682" y="1885607"/>
                  </a:lnTo>
                  <a:lnTo>
                    <a:pt x="1781911" y="1894141"/>
                  </a:lnTo>
                  <a:lnTo>
                    <a:pt x="1790446" y="1889912"/>
                  </a:lnTo>
                  <a:close/>
                </a:path>
                <a:path w="2235200" h="2114550">
                  <a:moveTo>
                    <a:pt x="1801507" y="1075804"/>
                  </a:moveTo>
                  <a:lnTo>
                    <a:pt x="1791995" y="1075334"/>
                  </a:lnTo>
                  <a:lnTo>
                    <a:pt x="1791512" y="1084846"/>
                  </a:lnTo>
                  <a:lnTo>
                    <a:pt x="1801025" y="1085316"/>
                  </a:lnTo>
                  <a:lnTo>
                    <a:pt x="1801507" y="1075804"/>
                  </a:lnTo>
                  <a:close/>
                </a:path>
                <a:path w="2235200" h="2114550">
                  <a:moveTo>
                    <a:pt x="1806549" y="406387"/>
                  </a:moveTo>
                  <a:lnTo>
                    <a:pt x="1797786" y="402628"/>
                  </a:lnTo>
                  <a:lnTo>
                    <a:pt x="1794027" y="411378"/>
                  </a:lnTo>
                  <a:lnTo>
                    <a:pt x="1802777" y="415137"/>
                  </a:lnTo>
                  <a:lnTo>
                    <a:pt x="1806549" y="406387"/>
                  </a:lnTo>
                  <a:close/>
                </a:path>
                <a:path w="2235200" h="2114550">
                  <a:moveTo>
                    <a:pt x="1807514" y="1881454"/>
                  </a:moveTo>
                  <a:lnTo>
                    <a:pt x="1803285" y="1872919"/>
                  </a:lnTo>
                  <a:lnTo>
                    <a:pt x="1794751" y="1877148"/>
                  </a:lnTo>
                  <a:lnTo>
                    <a:pt x="1798980" y="1885683"/>
                  </a:lnTo>
                  <a:lnTo>
                    <a:pt x="1807514" y="1881454"/>
                  </a:lnTo>
                  <a:close/>
                </a:path>
                <a:path w="2235200" h="2114550">
                  <a:moveTo>
                    <a:pt x="1820532" y="1076756"/>
                  </a:moveTo>
                  <a:lnTo>
                    <a:pt x="1811020" y="1076286"/>
                  </a:lnTo>
                  <a:lnTo>
                    <a:pt x="1810537" y="1085799"/>
                  </a:lnTo>
                  <a:lnTo>
                    <a:pt x="1820049" y="1086269"/>
                  </a:lnTo>
                  <a:lnTo>
                    <a:pt x="1820532" y="1076756"/>
                  </a:lnTo>
                  <a:close/>
                </a:path>
                <a:path w="2235200" h="2114550">
                  <a:moveTo>
                    <a:pt x="1824037" y="413931"/>
                  </a:moveTo>
                  <a:lnTo>
                    <a:pt x="1815287" y="410159"/>
                  </a:lnTo>
                  <a:lnTo>
                    <a:pt x="1811515" y="418909"/>
                  </a:lnTo>
                  <a:lnTo>
                    <a:pt x="1820265" y="422681"/>
                  </a:lnTo>
                  <a:lnTo>
                    <a:pt x="1824037" y="413931"/>
                  </a:lnTo>
                  <a:close/>
                </a:path>
                <a:path w="2235200" h="2114550">
                  <a:moveTo>
                    <a:pt x="1824583" y="1872996"/>
                  </a:moveTo>
                  <a:lnTo>
                    <a:pt x="1820354" y="1864461"/>
                  </a:lnTo>
                  <a:lnTo>
                    <a:pt x="1811820" y="1868690"/>
                  </a:lnTo>
                  <a:lnTo>
                    <a:pt x="1816049" y="1877225"/>
                  </a:lnTo>
                  <a:lnTo>
                    <a:pt x="1824583" y="1872996"/>
                  </a:lnTo>
                  <a:close/>
                </a:path>
                <a:path w="2235200" h="2114550">
                  <a:moveTo>
                    <a:pt x="1839556" y="1077722"/>
                  </a:moveTo>
                  <a:lnTo>
                    <a:pt x="1830044" y="1077239"/>
                  </a:lnTo>
                  <a:lnTo>
                    <a:pt x="1829562" y="1086751"/>
                  </a:lnTo>
                  <a:lnTo>
                    <a:pt x="1839074" y="1087234"/>
                  </a:lnTo>
                  <a:lnTo>
                    <a:pt x="1839556" y="1077722"/>
                  </a:lnTo>
                  <a:close/>
                </a:path>
                <a:path w="2235200" h="2114550">
                  <a:moveTo>
                    <a:pt x="1841512" y="1863585"/>
                  </a:moveTo>
                  <a:lnTo>
                    <a:pt x="1836712" y="1855355"/>
                  </a:lnTo>
                  <a:lnTo>
                    <a:pt x="1828482" y="1860156"/>
                  </a:lnTo>
                  <a:lnTo>
                    <a:pt x="1833283" y="1868385"/>
                  </a:lnTo>
                  <a:lnTo>
                    <a:pt x="1841512" y="1863585"/>
                  </a:lnTo>
                  <a:close/>
                </a:path>
                <a:path w="2235200" h="2114550">
                  <a:moveTo>
                    <a:pt x="1841525" y="421474"/>
                  </a:moveTo>
                  <a:lnTo>
                    <a:pt x="1832787" y="417703"/>
                  </a:lnTo>
                  <a:lnTo>
                    <a:pt x="1829015" y="426453"/>
                  </a:lnTo>
                  <a:lnTo>
                    <a:pt x="1837766" y="430225"/>
                  </a:lnTo>
                  <a:lnTo>
                    <a:pt x="1841525" y="421474"/>
                  </a:lnTo>
                  <a:close/>
                </a:path>
                <a:path w="2235200" h="2114550">
                  <a:moveTo>
                    <a:pt x="1857959" y="1853984"/>
                  </a:moveTo>
                  <a:lnTo>
                    <a:pt x="1853171" y="1845767"/>
                  </a:lnTo>
                  <a:lnTo>
                    <a:pt x="1844941" y="1850555"/>
                  </a:lnTo>
                  <a:lnTo>
                    <a:pt x="1849729" y="1858784"/>
                  </a:lnTo>
                  <a:lnTo>
                    <a:pt x="1857959" y="1853984"/>
                  </a:lnTo>
                  <a:close/>
                </a:path>
                <a:path w="2235200" h="2114550">
                  <a:moveTo>
                    <a:pt x="1858581" y="1078674"/>
                  </a:moveTo>
                  <a:lnTo>
                    <a:pt x="1849069" y="1078191"/>
                  </a:lnTo>
                  <a:lnTo>
                    <a:pt x="1848586" y="1087704"/>
                  </a:lnTo>
                  <a:lnTo>
                    <a:pt x="1858111" y="1088186"/>
                  </a:lnTo>
                  <a:lnTo>
                    <a:pt x="1858581" y="1078674"/>
                  </a:lnTo>
                  <a:close/>
                </a:path>
                <a:path w="2235200" h="2114550">
                  <a:moveTo>
                    <a:pt x="1859026" y="429018"/>
                  </a:moveTo>
                  <a:lnTo>
                    <a:pt x="1850275" y="425246"/>
                  </a:lnTo>
                  <a:lnTo>
                    <a:pt x="1846503" y="433984"/>
                  </a:lnTo>
                  <a:lnTo>
                    <a:pt x="1855241" y="437769"/>
                  </a:lnTo>
                  <a:lnTo>
                    <a:pt x="1859026" y="429018"/>
                  </a:lnTo>
                  <a:close/>
                </a:path>
                <a:path w="2235200" h="2114550">
                  <a:moveTo>
                    <a:pt x="1874418" y="1844395"/>
                  </a:moveTo>
                  <a:lnTo>
                    <a:pt x="1869630" y="1836166"/>
                  </a:lnTo>
                  <a:lnTo>
                    <a:pt x="1861400" y="1840966"/>
                  </a:lnTo>
                  <a:lnTo>
                    <a:pt x="1866188" y="1849196"/>
                  </a:lnTo>
                  <a:lnTo>
                    <a:pt x="1874418" y="1844395"/>
                  </a:lnTo>
                  <a:close/>
                </a:path>
                <a:path w="2235200" h="2114550">
                  <a:moveTo>
                    <a:pt x="1876513" y="436587"/>
                  </a:moveTo>
                  <a:lnTo>
                    <a:pt x="1867776" y="432803"/>
                  </a:lnTo>
                  <a:lnTo>
                    <a:pt x="1863991" y="441540"/>
                  </a:lnTo>
                  <a:lnTo>
                    <a:pt x="1872729" y="445325"/>
                  </a:lnTo>
                  <a:lnTo>
                    <a:pt x="1876513" y="436587"/>
                  </a:lnTo>
                  <a:close/>
                </a:path>
                <a:path w="2235200" h="2114550">
                  <a:moveTo>
                    <a:pt x="1877606" y="1079627"/>
                  </a:moveTo>
                  <a:lnTo>
                    <a:pt x="1868093" y="1079157"/>
                  </a:lnTo>
                  <a:lnTo>
                    <a:pt x="1867623" y="1088669"/>
                  </a:lnTo>
                  <a:lnTo>
                    <a:pt x="1877136" y="1089139"/>
                  </a:lnTo>
                  <a:lnTo>
                    <a:pt x="1877606" y="1079627"/>
                  </a:lnTo>
                  <a:close/>
                </a:path>
                <a:path w="2235200" h="2114550">
                  <a:moveTo>
                    <a:pt x="1890585" y="1833714"/>
                  </a:moveTo>
                  <a:lnTo>
                    <a:pt x="1885226" y="1825840"/>
                  </a:lnTo>
                  <a:lnTo>
                    <a:pt x="1877352" y="1831213"/>
                  </a:lnTo>
                  <a:lnTo>
                    <a:pt x="1882724" y="1839087"/>
                  </a:lnTo>
                  <a:lnTo>
                    <a:pt x="1890585" y="1833714"/>
                  </a:lnTo>
                  <a:close/>
                </a:path>
                <a:path w="2235200" h="2114550">
                  <a:moveTo>
                    <a:pt x="1894001" y="444144"/>
                  </a:moveTo>
                  <a:lnTo>
                    <a:pt x="1885251" y="440372"/>
                  </a:lnTo>
                  <a:lnTo>
                    <a:pt x="1881466" y="449110"/>
                  </a:lnTo>
                  <a:lnTo>
                    <a:pt x="1890217" y="452894"/>
                  </a:lnTo>
                  <a:lnTo>
                    <a:pt x="1894001" y="444144"/>
                  </a:lnTo>
                  <a:close/>
                </a:path>
                <a:path w="2235200" h="2114550">
                  <a:moveTo>
                    <a:pt x="1896630" y="1080592"/>
                  </a:moveTo>
                  <a:lnTo>
                    <a:pt x="1887118" y="1080109"/>
                  </a:lnTo>
                  <a:lnTo>
                    <a:pt x="1886648" y="1089621"/>
                  </a:lnTo>
                  <a:lnTo>
                    <a:pt x="1896160" y="1090104"/>
                  </a:lnTo>
                  <a:lnTo>
                    <a:pt x="1896630" y="1080592"/>
                  </a:lnTo>
                  <a:close/>
                </a:path>
                <a:path w="2235200" h="2114550">
                  <a:moveTo>
                    <a:pt x="1906333" y="1822983"/>
                  </a:moveTo>
                  <a:lnTo>
                    <a:pt x="1900961" y="1815122"/>
                  </a:lnTo>
                  <a:lnTo>
                    <a:pt x="1893100" y="1820481"/>
                  </a:lnTo>
                  <a:lnTo>
                    <a:pt x="1898459" y="1828355"/>
                  </a:lnTo>
                  <a:lnTo>
                    <a:pt x="1906333" y="1822983"/>
                  </a:lnTo>
                  <a:close/>
                </a:path>
                <a:path w="2235200" h="2114550">
                  <a:moveTo>
                    <a:pt x="1911477" y="451726"/>
                  </a:moveTo>
                  <a:lnTo>
                    <a:pt x="1902739" y="447929"/>
                  </a:lnTo>
                  <a:lnTo>
                    <a:pt x="1898954" y="456679"/>
                  </a:lnTo>
                  <a:lnTo>
                    <a:pt x="1907692" y="460463"/>
                  </a:lnTo>
                  <a:lnTo>
                    <a:pt x="1911477" y="451726"/>
                  </a:lnTo>
                  <a:close/>
                </a:path>
                <a:path w="2235200" h="2114550">
                  <a:moveTo>
                    <a:pt x="1915668" y="1081544"/>
                  </a:moveTo>
                  <a:lnTo>
                    <a:pt x="1906143" y="1081062"/>
                  </a:lnTo>
                  <a:lnTo>
                    <a:pt x="1905673" y="1090574"/>
                  </a:lnTo>
                  <a:lnTo>
                    <a:pt x="1915185" y="1091057"/>
                  </a:lnTo>
                  <a:lnTo>
                    <a:pt x="1915668" y="1081544"/>
                  </a:lnTo>
                  <a:close/>
                </a:path>
                <a:path w="2235200" h="2114550">
                  <a:moveTo>
                    <a:pt x="1922297" y="1811985"/>
                  </a:moveTo>
                  <a:lnTo>
                    <a:pt x="1916760" y="1805012"/>
                  </a:lnTo>
                  <a:lnTo>
                    <a:pt x="1916379" y="1804530"/>
                  </a:lnTo>
                  <a:lnTo>
                    <a:pt x="1915629" y="1805114"/>
                  </a:lnTo>
                  <a:lnTo>
                    <a:pt x="1908835" y="1809750"/>
                  </a:lnTo>
                  <a:lnTo>
                    <a:pt x="1914207" y="1817624"/>
                  </a:lnTo>
                  <a:lnTo>
                    <a:pt x="1921294" y="1812785"/>
                  </a:lnTo>
                  <a:lnTo>
                    <a:pt x="1922297" y="1811985"/>
                  </a:lnTo>
                  <a:close/>
                </a:path>
                <a:path w="2235200" h="2114550">
                  <a:moveTo>
                    <a:pt x="1928952" y="459308"/>
                  </a:moveTo>
                  <a:lnTo>
                    <a:pt x="1920214" y="455510"/>
                  </a:lnTo>
                  <a:lnTo>
                    <a:pt x="1916430" y="464248"/>
                  </a:lnTo>
                  <a:lnTo>
                    <a:pt x="1925167" y="468045"/>
                  </a:lnTo>
                  <a:lnTo>
                    <a:pt x="1928952" y="459308"/>
                  </a:lnTo>
                  <a:close/>
                </a:path>
                <a:path w="2235200" h="2114550">
                  <a:moveTo>
                    <a:pt x="1934692" y="1082497"/>
                  </a:moveTo>
                  <a:lnTo>
                    <a:pt x="1925180" y="1082027"/>
                  </a:lnTo>
                  <a:lnTo>
                    <a:pt x="1924697" y="1091539"/>
                  </a:lnTo>
                  <a:lnTo>
                    <a:pt x="1934210" y="1092009"/>
                  </a:lnTo>
                  <a:lnTo>
                    <a:pt x="1934692" y="1082497"/>
                  </a:lnTo>
                  <a:close/>
                </a:path>
                <a:path w="2235200" h="2114550">
                  <a:moveTo>
                    <a:pt x="1937232" y="1800148"/>
                  </a:moveTo>
                  <a:lnTo>
                    <a:pt x="1931314" y="1792693"/>
                  </a:lnTo>
                  <a:lnTo>
                    <a:pt x="1923846" y="1798612"/>
                  </a:lnTo>
                  <a:lnTo>
                    <a:pt x="1929765" y="1806067"/>
                  </a:lnTo>
                  <a:lnTo>
                    <a:pt x="1937232" y="1800148"/>
                  </a:lnTo>
                  <a:close/>
                </a:path>
                <a:path w="2235200" h="2114550">
                  <a:moveTo>
                    <a:pt x="1946440" y="466877"/>
                  </a:moveTo>
                  <a:lnTo>
                    <a:pt x="1937702" y="463092"/>
                  </a:lnTo>
                  <a:lnTo>
                    <a:pt x="1933905" y="471830"/>
                  </a:lnTo>
                  <a:lnTo>
                    <a:pt x="1942642" y="475615"/>
                  </a:lnTo>
                  <a:lnTo>
                    <a:pt x="1946440" y="466877"/>
                  </a:lnTo>
                  <a:close/>
                </a:path>
                <a:path w="2235200" h="2114550">
                  <a:moveTo>
                    <a:pt x="1952155" y="1788312"/>
                  </a:moveTo>
                  <a:lnTo>
                    <a:pt x="1946236" y="1780857"/>
                  </a:lnTo>
                  <a:lnTo>
                    <a:pt x="1938769" y="1786775"/>
                  </a:lnTo>
                  <a:lnTo>
                    <a:pt x="1944687" y="1794230"/>
                  </a:lnTo>
                  <a:lnTo>
                    <a:pt x="1952155" y="1788312"/>
                  </a:lnTo>
                  <a:close/>
                </a:path>
                <a:path w="2235200" h="2114550">
                  <a:moveTo>
                    <a:pt x="1953717" y="1083462"/>
                  </a:moveTo>
                  <a:lnTo>
                    <a:pt x="1944204" y="1082979"/>
                  </a:lnTo>
                  <a:lnTo>
                    <a:pt x="1943722" y="1092492"/>
                  </a:lnTo>
                  <a:lnTo>
                    <a:pt x="1953234" y="1092974"/>
                  </a:lnTo>
                  <a:lnTo>
                    <a:pt x="1953717" y="1083462"/>
                  </a:lnTo>
                  <a:close/>
                </a:path>
                <a:path w="2235200" h="2114550">
                  <a:moveTo>
                    <a:pt x="1963915" y="474472"/>
                  </a:moveTo>
                  <a:lnTo>
                    <a:pt x="1955177" y="470674"/>
                  </a:lnTo>
                  <a:lnTo>
                    <a:pt x="1951380" y="479412"/>
                  </a:lnTo>
                  <a:lnTo>
                    <a:pt x="1960118" y="483209"/>
                  </a:lnTo>
                  <a:lnTo>
                    <a:pt x="1963915" y="474472"/>
                  </a:lnTo>
                  <a:close/>
                </a:path>
                <a:path w="2235200" h="2114550">
                  <a:moveTo>
                    <a:pt x="1966937" y="1775777"/>
                  </a:moveTo>
                  <a:lnTo>
                    <a:pt x="1965655" y="1774393"/>
                  </a:lnTo>
                  <a:lnTo>
                    <a:pt x="1960499" y="1768767"/>
                  </a:lnTo>
                  <a:lnTo>
                    <a:pt x="1954250" y="1774494"/>
                  </a:lnTo>
                  <a:lnTo>
                    <a:pt x="1953704" y="1774939"/>
                  </a:lnTo>
                  <a:lnTo>
                    <a:pt x="1959622" y="1782394"/>
                  </a:lnTo>
                  <a:lnTo>
                    <a:pt x="1960435" y="1781759"/>
                  </a:lnTo>
                  <a:lnTo>
                    <a:pt x="1966937" y="1775777"/>
                  </a:lnTo>
                  <a:close/>
                </a:path>
                <a:path w="2235200" h="2114550">
                  <a:moveTo>
                    <a:pt x="1972741" y="1084414"/>
                  </a:moveTo>
                  <a:lnTo>
                    <a:pt x="1963229" y="1083932"/>
                  </a:lnTo>
                  <a:lnTo>
                    <a:pt x="1962746" y="1093457"/>
                  </a:lnTo>
                  <a:lnTo>
                    <a:pt x="1972259" y="1093927"/>
                  </a:lnTo>
                  <a:lnTo>
                    <a:pt x="1972741" y="1084414"/>
                  </a:lnTo>
                  <a:close/>
                </a:path>
                <a:path w="2235200" h="2114550">
                  <a:moveTo>
                    <a:pt x="1980971" y="1762899"/>
                  </a:moveTo>
                  <a:lnTo>
                    <a:pt x="1974532" y="1755876"/>
                  </a:lnTo>
                  <a:lnTo>
                    <a:pt x="1967509" y="1762328"/>
                  </a:lnTo>
                  <a:lnTo>
                    <a:pt x="1973961" y="1769338"/>
                  </a:lnTo>
                  <a:lnTo>
                    <a:pt x="1980971" y="1762899"/>
                  </a:lnTo>
                  <a:close/>
                </a:path>
                <a:path w="2235200" h="2114550">
                  <a:moveTo>
                    <a:pt x="1981390" y="482053"/>
                  </a:moveTo>
                  <a:lnTo>
                    <a:pt x="1972652" y="478256"/>
                  </a:lnTo>
                  <a:lnTo>
                    <a:pt x="1968855" y="486994"/>
                  </a:lnTo>
                  <a:lnTo>
                    <a:pt x="1977593" y="490791"/>
                  </a:lnTo>
                  <a:lnTo>
                    <a:pt x="1981390" y="482053"/>
                  </a:lnTo>
                  <a:close/>
                </a:path>
                <a:path w="2235200" h="2114550">
                  <a:moveTo>
                    <a:pt x="1991766" y="1085367"/>
                  </a:moveTo>
                  <a:lnTo>
                    <a:pt x="1982254" y="1084897"/>
                  </a:lnTo>
                  <a:lnTo>
                    <a:pt x="1981771" y="1094409"/>
                  </a:lnTo>
                  <a:lnTo>
                    <a:pt x="1991283" y="1094879"/>
                  </a:lnTo>
                  <a:lnTo>
                    <a:pt x="1991766" y="1085367"/>
                  </a:lnTo>
                  <a:close/>
                </a:path>
                <a:path w="2235200" h="2114550">
                  <a:moveTo>
                    <a:pt x="1995004" y="1750021"/>
                  </a:moveTo>
                  <a:lnTo>
                    <a:pt x="1988566" y="1742998"/>
                  </a:lnTo>
                  <a:lnTo>
                    <a:pt x="1981555" y="1749437"/>
                  </a:lnTo>
                  <a:lnTo>
                    <a:pt x="1987994" y="1756460"/>
                  </a:lnTo>
                  <a:lnTo>
                    <a:pt x="1995004" y="1750021"/>
                  </a:lnTo>
                  <a:close/>
                </a:path>
                <a:path w="2235200" h="2114550">
                  <a:moveTo>
                    <a:pt x="1998865" y="489635"/>
                  </a:moveTo>
                  <a:lnTo>
                    <a:pt x="1990128" y="485851"/>
                  </a:lnTo>
                  <a:lnTo>
                    <a:pt x="1986330" y="494588"/>
                  </a:lnTo>
                  <a:lnTo>
                    <a:pt x="1995068" y="498373"/>
                  </a:lnTo>
                  <a:lnTo>
                    <a:pt x="1998865" y="489635"/>
                  </a:lnTo>
                  <a:close/>
                </a:path>
                <a:path w="2235200" h="2114550">
                  <a:moveTo>
                    <a:pt x="2008378" y="1735988"/>
                  </a:moveTo>
                  <a:lnTo>
                    <a:pt x="2001456" y="1729435"/>
                  </a:lnTo>
                  <a:lnTo>
                    <a:pt x="1994916" y="1736356"/>
                  </a:lnTo>
                  <a:lnTo>
                    <a:pt x="2001824" y="1742897"/>
                  </a:lnTo>
                  <a:lnTo>
                    <a:pt x="2008378" y="1735988"/>
                  </a:lnTo>
                  <a:close/>
                </a:path>
                <a:path w="2235200" h="2114550">
                  <a:moveTo>
                    <a:pt x="2010791" y="1086319"/>
                  </a:moveTo>
                  <a:lnTo>
                    <a:pt x="2001278" y="1085850"/>
                  </a:lnTo>
                  <a:lnTo>
                    <a:pt x="2000796" y="1095362"/>
                  </a:lnTo>
                  <a:lnTo>
                    <a:pt x="2010308" y="1095844"/>
                  </a:lnTo>
                  <a:lnTo>
                    <a:pt x="2010791" y="1086319"/>
                  </a:lnTo>
                  <a:close/>
                </a:path>
                <a:path w="2235200" h="2114550">
                  <a:moveTo>
                    <a:pt x="2016328" y="497217"/>
                  </a:moveTo>
                  <a:lnTo>
                    <a:pt x="2007603" y="493433"/>
                  </a:lnTo>
                  <a:lnTo>
                    <a:pt x="2003806" y="502170"/>
                  </a:lnTo>
                  <a:lnTo>
                    <a:pt x="2012543" y="505955"/>
                  </a:lnTo>
                  <a:lnTo>
                    <a:pt x="2016328" y="497217"/>
                  </a:lnTo>
                  <a:close/>
                </a:path>
                <a:path w="2235200" h="2114550">
                  <a:moveTo>
                    <a:pt x="2021471" y="1722145"/>
                  </a:moveTo>
                  <a:lnTo>
                    <a:pt x="2014550" y="1715604"/>
                  </a:lnTo>
                  <a:lnTo>
                    <a:pt x="2008009" y="1722513"/>
                  </a:lnTo>
                  <a:lnTo>
                    <a:pt x="2014918" y="1729066"/>
                  </a:lnTo>
                  <a:lnTo>
                    <a:pt x="2021471" y="1722145"/>
                  </a:lnTo>
                  <a:close/>
                </a:path>
                <a:path w="2235200" h="2114550">
                  <a:moveTo>
                    <a:pt x="2029815" y="1087272"/>
                  </a:moveTo>
                  <a:lnTo>
                    <a:pt x="2020290" y="1086802"/>
                  </a:lnTo>
                  <a:lnTo>
                    <a:pt x="2019833" y="1096314"/>
                  </a:lnTo>
                  <a:lnTo>
                    <a:pt x="2029333" y="1096784"/>
                  </a:lnTo>
                  <a:lnTo>
                    <a:pt x="2029815" y="1087272"/>
                  </a:lnTo>
                  <a:close/>
                </a:path>
                <a:path w="2235200" h="2114550">
                  <a:moveTo>
                    <a:pt x="2033816" y="504812"/>
                  </a:moveTo>
                  <a:lnTo>
                    <a:pt x="2025078" y="501015"/>
                  </a:lnTo>
                  <a:lnTo>
                    <a:pt x="2021268" y="509752"/>
                  </a:lnTo>
                  <a:lnTo>
                    <a:pt x="2030018" y="513549"/>
                  </a:lnTo>
                  <a:lnTo>
                    <a:pt x="2033816" y="504812"/>
                  </a:lnTo>
                  <a:close/>
                </a:path>
                <a:path w="2235200" h="2114550">
                  <a:moveTo>
                    <a:pt x="2034247" y="1707603"/>
                  </a:moveTo>
                  <a:lnTo>
                    <a:pt x="2026907" y="1701533"/>
                  </a:lnTo>
                  <a:lnTo>
                    <a:pt x="2020836" y="1708873"/>
                  </a:lnTo>
                  <a:lnTo>
                    <a:pt x="2028164" y="1714944"/>
                  </a:lnTo>
                  <a:lnTo>
                    <a:pt x="2034247" y="1707603"/>
                  </a:lnTo>
                  <a:close/>
                </a:path>
                <a:path w="2235200" h="2114550">
                  <a:moveTo>
                    <a:pt x="2046389" y="1692935"/>
                  </a:moveTo>
                  <a:lnTo>
                    <a:pt x="2039035" y="1686852"/>
                  </a:lnTo>
                  <a:lnTo>
                    <a:pt x="2032977" y="1694192"/>
                  </a:lnTo>
                  <a:lnTo>
                    <a:pt x="2040318" y="1700263"/>
                  </a:lnTo>
                  <a:lnTo>
                    <a:pt x="2046389" y="1692935"/>
                  </a:lnTo>
                  <a:close/>
                </a:path>
                <a:path w="2235200" h="2114550">
                  <a:moveTo>
                    <a:pt x="2048840" y="1088224"/>
                  </a:moveTo>
                  <a:lnTo>
                    <a:pt x="2039327" y="1087755"/>
                  </a:lnTo>
                  <a:lnTo>
                    <a:pt x="2038845" y="1097267"/>
                  </a:lnTo>
                  <a:lnTo>
                    <a:pt x="2048370" y="1097737"/>
                  </a:lnTo>
                  <a:lnTo>
                    <a:pt x="2048840" y="1088224"/>
                  </a:lnTo>
                  <a:close/>
                </a:path>
                <a:path w="2235200" h="2114550">
                  <a:moveTo>
                    <a:pt x="2051291" y="512381"/>
                  </a:moveTo>
                  <a:lnTo>
                    <a:pt x="2042541" y="508596"/>
                  </a:lnTo>
                  <a:lnTo>
                    <a:pt x="2038756" y="517334"/>
                  </a:lnTo>
                  <a:lnTo>
                    <a:pt x="2047506" y="521119"/>
                  </a:lnTo>
                  <a:lnTo>
                    <a:pt x="2051291" y="512381"/>
                  </a:lnTo>
                  <a:close/>
                </a:path>
                <a:path w="2235200" h="2114550">
                  <a:moveTo>
                    <a:pt x="2058517" y="1677860"/>
                  </a:moveTo>
                  <a:lnTo>
                    <a:pt x="2055164" y="1675422"/>
                  </a:lnTo>
                  <a:lnTo>
                    <a:pt x="2050821" y="1672259"/>
                  </a:lnTo>
                  <a:lnTo>
                    <a:pt x="2048510" y="1675422"/>
                  </a:lnTo>
                  <a:lnTo>
                    <a:pt x="2048383" y="1675587"/>
                  </a:lnTo>
                  <a:lnTo>
                    <a:pt x="2045131" y="1679524"/>
                  </a:lnTo>
                  <a:lnTo>
                    <a:pt x="2052459" y="1685594"/>
                  </a:lnTo>
                  <a:lnTo>
                    <a:pt x="2055939" y="1681391"/>
                  </a:lnTo>
                  <a:lnTo>
                    <a:pt x="2058517" y="1677860"/>
                  </a:lnTo>
                  <a:close/>
                </a:path>
                <a:path w="2235200" h="2114550">
                  <a:moveTo>
                    <a:pt x="2067852" y="1089177"/>
                  </a:moveTo>
                  <a:lnTo>
                    <a:pt x="2058352" y="1088694"/>
                  </a:lnTo>
                  <a:lnTo>
                    <a:pt x="2057882" y="1098207"/>
                  </a:lnTo>
                  <a:lnTo>
                    <a:pt x="2067394" y="1098689"/>
                  </a:lnTo>
                  <a:lnTo>
                    <a:pt x="2067852" y="1089177"/>
                  </a:lnTo>
                  <a:close/>
                </a:path>
                <a:path w="2235200" h="2114550">
                  <a:moveTo>
                    <a:pt x="2068766" y="519950"/>
                  </a:moveTo>
                  <a:lnTo>
                    <a:pt x="2060028" y="516166"/>
                  </a:lnTo>
                  <a:lnTo>
                    <a:pt x="2056244" y="524903"/>
                  </a:lnTo>
                  <a:lnTo>
                    <a:pt x="2064981" y="528688"/>
                  </a:lnTo>
                  <a:lnTo>
                    <a:pt x="2068766" y="519950"/>
                  </a:lnTo>
                  <a:close/>
                </a:path>
                <a:path w="2235200" h="2114550">
                  <a:moveTo>
                    <a:pt x="2069731" y="1662468"/>
                  </a:moveTo>
                  <a:lnTo>
                    <a:pt x="2062035" y="1656854"/>
                  </a:lnTo>
                  <a:lnTo>
                    <a:pt x="2056422" y="1664550"/>
                  </a:lnTo>
                  <a:lnTo>
                    <a:pt x="2064118" y="1670164"/>
                  </a:lnTo>
                  <a:lnTo>
                    <a:pt x="2069731" y="1662468"/>
                  </a:lnTo>
                  <a:close/>
                </a:path>
                <a:path w="2235200" h="2114550">
                  <a:moveTo>
                    <a:pt x="2080958" y="1647075"/>
                  </a:moveTo>
                  <a:lnTo>
                    <a:pt x="2073262" y="1641462"/>
                  </a:lnTo>
                  <a:lnTo>
                    <a:pt x="2067648" y="1649158"/>
                  </a:lnTo>
                  <a:lnTo>
                    <a:pt x="2075345" y="1654771"/>
                  </a:lnTo>
                  <a:lnTo>
                    <a:pt x="2080958" y="1647075"/>
                  </a:lnTo>
                  <a:close/>
                </a:path>
                <a:path w="2235200" h="2114550">
                  <a:moveTo>
                    <a:pt x="2086254" y="527507"/>
                  </a:moveTo>
                  <a:lnTo>
                    <a:pt x="2077504" y="523735"/>
                  </a:lnTo>
                  <a:lnTo>
                    <a:pt x="2073719" y="532472"/>
                  </a:lnTo>
                  <a:lnTo>
                    <a:pt x="2082482" y="536244"/>
                  </a:lnTo>
                  <a:lnTo>
                    <a:pt x="2086254" y="527507"/>
                  </a:lnTo>
                  <a:close/>
                </a:path>
                <a:path w="2235200" h="2114550">
                  <a:moveTo>
                    <a:pt x="2086889" y="1090104"/>
                  </a:moveTo>
                  <a:lnTo>
                    <a:pt x="2077377" y="1089647"/>
                  </a:lnTo>
                  <a:lnTo>
                    <a:pt x="2076894" y="1099159"/>
                  </a:lnTo>
                  <a:lnTo>
                    <a:pt x="2086419" y="1099629"/>
                  </a:lnTo>
                  <a:lnTo>
                    <a:pt x="2086889" y="1090104"/>
                  </a:lnTo>
                  <a:close/>
                </a:path>
                <a:path w="2235200" h="2114550">
                  <a:moveTo>
                    <a:pt x="2091524" y="1630921"/>
                  </a:moveTo>
                  <a:lnTo>
                    <a:pt x="2083536" y="1625739"/>
                  </a:lnTo>
                  <a:lnTo>
                    <a:pt x="2078355" y="1633728"/>
                  </a:lnTo>
                  <a:lnTo>
                    <a:pt x="2086343" y="1638909"/>
                  </a:lnTo>
                  <a:lnTo>
                    <a:pt x="2091524" y="1630921"/>
                  </a:lnTo>
                  <a:close/>
                </a:path>
                <a:path w="2235200" h="2114550">
                  <a:moveTo>
                    <a:pt x="2101888" y="1614932"/>
                  </a:moveTo>
                  <a:lnTo>
                    <a:pt x="2093899" y="1609750"/>
                  </a:lnTo>
                  <a:lnTo>
                    <a:pt x="2088718" y="1617751"/>
                  </a:lnTo>
                  <a:lnTo>
                    <a:pt x="2096706" y="1622933"/>
                  </a:lnTo>
                  <a:lnTo>
                    <a:pt x="2101888" y="1614932"/>
                  </a:lnTo>
                  <a:close/>
                </a:path>
                <a:path w="2235200" h="2114550">
                  <a:moveTo>
                    <a:pt x="2103742" y="535038"/>
                  </a:moveTo>
                  <a:lnTo>
                    <a:pt x="2094992" y="531266"/>
                  </a:lnTo>
                  <a:lnTo>
                    <a:pt x="2091220" y="540016"/>
                  </a:lnTo>
                  <a:lnTo>
                    <a:pt x="2099970" y="543788"/>
                  </a:lnTo>
                  <a:lnTo>
                    <a:pt x="2103742" y="535038"/>
                  </a:lnTo>
                  <a:close/>
                </a:path>
                <a:path w="2235200" h="2114550">
                  <a:moveTo>
                    <a:pt x="2111857" y="1598447"/>
                  </a:moveTo>
                  <a:lnTo>
                    <a:pt x="2103628" y="1593634"/>
                  </a:lnTo>
                  <a:lnTo>
                    <a:pt x="2098814" y="1601863"/>
                  </a:lnTo>
                  <a:lnTo>
                    <a:pt x="2107057" y="1606664"/>
                  </a:lnTo>
                  <a:lnTo>
                    <a:pt x="2111857" y="1598447"/>
                  </a:lnTo>
                  <a:close/>
                </a:path>
                <a:path w="2235200" h="2114550">
                  <a:moveTo>
                    <a:pt x="2121217" y="542569"/>
                  </a:moveTo>
                  <a:lnTo>
                    <a:pt x="2112492" y="538810"/>
                  </a:lnTo>
                  <a:lnTo>
                    <a:pt x="2108708" y="547560"/>
                  </a:lnTo>
                  <a:lnTo>
                    <a:pt x="2117483" y="551319"/>
                  </a:lnTo>
                  <a:lnTo>
                    <a:pt x="2121217" y="542569"/>
                  </a:lnTo>
                  <a:close/>
                </a:path>
                <a:path w="2235200" h="2114550">
                  <a:moveTo>
                    <a:pt x="2121458" y="1582000"/>
                  </a:moveTo>
                  <a:lnTo>
                    <a:pt x="2113242" y="1577187"/>
                  </a:lnTo>
                  <a:lnTo>
                    <a:pt x="2108441" y="1585417"/>
                  </a:lnTo>
                  <a:lnTo>
                    <a:pt x="2116645" y="1590217"/>
                  </a:lnTo>
                  <a:lnTo>
                    <a:pt x="2121458" y="1582000"/>
                  </a:lnTo>
                  <a:close/>
                </a:path>
                <a:path w="2235200" h="2114550">
                  <a:moveTo>
                    <a:pt x="2130869" y="1565224"/>
                  </a:moveTo>
                  <a:lnTo>
                    <a:pt x="2122462" y="1560741"/>
                  </a:lnTo>
                  <a:lnTo>
                    <a:pt x="2118436" y="1568297"/>
                  </a:lnTo>
                  <a:lnTo>
                    <a:pt x="2118042" y="1568970"/>
                  </a:lnTo>
                  <a:lnTo>
                    <a:pt x="2126272" y="1573771"/>
                  </a:lnTo>
                  <a:lnTo>
                    <a:pt x="2126704" y="1573022"/>
                  </a:lnTo>
                  <a:lnTo>
                    <a:pt x="2129218" y="1568297"/>
                  </a:lnTo>
                  <a:lnTo>
                    <a:pt x="2130869" y="1565224"/>
                  </a:lnTo>
                  <a:close/>
                </a:path>
                <a:path w="2235200" h="2114550">
                  <a:moveTo>
                    <a:pt x="2138743" y="550062"/>
                  </a:moveTo>
                  <a:lnTo>
                    <a:pt x="2129993" y="546315"/>
                  </a:lnTo>
                  <a:lnTo>
                    <a:pt x="2126246" y="555066"/>
                  </a:lnTo>
                  <a:lnTo>
                    <a:pt x="2134997" y="558812"/>
                  </a:lnTo>
                  <a:lnTo>
                    <a:pt x="2138743" y="550062"/>
                  </a:lnTo>
                  <a:close/>
                </a:path>
                <a:path w="2235200" h="2114550">
                  <a:moveTo>
                    <a:pt x="2139835" y="1548422"/>
                  </a:moveTo>
                  <a:lnTo>
                    <a:pt x="2131441" y="1543939"/>
                  </a:lnTo>
                  <a:lnTo>
                    <a:pt x="2126958" y="1552333"/>
                  </a:lnTo>
                  <a:lnTo>
                    <a:pt x="2135352" y="1556816"/>
                  </a:lnTo>
                  <a:lnTo>
                    <a:pt x="2139835" y="1548422"/>
                  </a:lnTo>
                  <a:close/>
                </a:path>
                <a:path w="2235200" h="2114550">
                  <a:moveTo>
                    <a:pt x="2148751" y="1531429"/>
                  </a:moveTo>
                  <a:lnTo>
                    <a:pt x="2148573" y="1531340"/>
                  </a:lnTo>
                  <a:lnTo>
                    <a:pt x="2140229" y="1527187"/>
                  </a:lnTo>
                  <a:lnTo>
                    <a:pt x="2138108" y="1531454"/>
                  </a:lnTo>
                  <a:lnTo>
                    <a:pt x="2135924" y="1535531"/>
                  </a:lnTo>
                  <a:lnTo>
                    <a:pt x="2144331" y="1540014"/>
                  </a:lnTo>
                  <a:lnTo>
                    <a:pt x="2146706" y="1535531"/>
                  </a:lnTo>
                  <a:lnTo>
                    <a:pt x="2148751" y="1531429"/>
                  </a:lnTo>
                  <a:close/>
                </a:path>
                <a:path w="2235200" h="2114550">
                  <a:moveTo>
                    <a:pt x="2156244" y="557504"/>
                  </a:moveTo>
                  <a:lnTo>
                    <a:pt x="2152967" y="556145"/>
                  </a:lnTo>
                  <a:lnTo>
                    <a:pt x="2147506" y="553796"/>
                  </a:lnTo>
                  <a:lnTo>
                    <a:pt x="2143747" y="562559"/>
                  </a:lnTo>
                  <a:lnTo>
                    <a:pt x="2149246" y="564908"/>
                  </a:lnTo>
                  <a:lnTo>
                    <a:pt x="2152548" y="566293"/>
                  </a:lnTo>
                  <a:lnTo>
                    <a:pt x="2156244" y="557504"/>
                  </a:lnTo>
                  <a:close/>
                </a:path>
                <a:path w="2235200" h="2114550">
                  <a:moveTo>
                    <a:pt x="2157247" y="1514373"/>
                  </a:moveTo>
                  <a:lnTo>
                    <a:pt x="2148700" y="1510131"/>
                  </a:lnTo>
                  <a:lnTo>
                    <a:pt x="2144471" y="1518666"/>
                  </a:lnTo>
                  <a:lnTo>
                    <a:pt x="2153005" y="1522907"/>
                  </a:lnTo>
                  <a:lnTo>
                    <a:pt x="2157247" y="1514373"/>
                  </a:lnTo>
                  <a:close/>
                </a:path>
                <a:path w="2235200" h="2114550">
                  <a:moveTo>
                    <a:pt x="2163521" y="1098562"/>
                  </a:moveTo>
                  <a:lnTo>
                    <a:pt x="2149284" y="1090574"/>
                  </a:lnTo>
                  <a:lnTo>
                    <a:pt x="2089226" y="1056855"/>
                  </a:lnTo>
                  <a:lnTo>
                    <a:pt x="2085581" y="1132967"/>
                  </a:lnTo>
                  <a:lnTo>
                    <a:pt x="2159635" y="1100277"/>
                  </a:lnTo>
                  <a:lnTo>
                    <a:pt x="2163521" y="1098562"/>
                  </a:lnTo>
                  <a:close/>
                </a:path>
                <a:path w="2235200" h="2114550">
                  <a:moveTo>
                    <a:pt x="2165756" y="1497203"/>
                  </a:moveTo>
                  <a:lnTo>
                    <a:pt x="2158784" y="1493951"/>
                  </a:lnTo>
                  <a:lnTo>
                    <a:pt x="2157120" y="1493177"/>
                  </a:lnTo>
                  <a:lnTo>
                    <a:pt x="2156714" y="1494053"/>
                  </a:lnTo>
                  <a:lnTo>
                    <a:pt x="2152967" y="1501609"/>
                  </a:lnTo>
                  <a:lnTo>
                    <a:pt x="2161489" y="1505851"/>
                  </a:lnTo>
                  <a:lnTo>
                    <a:pt x="2165324" y="1498142"/>
                  </a:lnTo>
                  <a:lnTo>
                    <a:pt x="2165756" y="1497203"/>
                  </a:lnTo>
                  <a:close/>
                </a:path>
                <a:path w="2235200" h="2114550">
                  <a:moveTo>
                    <a:pt x="2198649" y="1505572"/>
                  </a:moveTo>
                  <a:lnTo>
                    <a:pt x="2198192" y="1488579"/>
                  </a:lnTo>
                  <a:lnTo>
                    <a:pt x="2197862" y="1475917"/>
                  </a:lnTo>
                  <a:lnTo>
                    <a:pt x="2196414" y="1420406"/>
                  </a:lnTo>
                  <a:lnTo>
                    <a:pt x="2129625" y="1473301"/>
                  </a:lnTo>
                  <a:lnTo>
                    <a:pt x="2198649" y="1505572"/>
                  </a:lnTo>
                  <a:close/>
                </a:path>
                <a:path w="2235200" h="2114550">
                  <a:moveTo>
                    <a:pt x="2234958" y="595325"/>
                  </a:moveTo>
                  <a:lnTo>
                    <a:pt x="2216124" y="573646"/>
                  </a:lnTo>
                  <a:lnTo>
                    <a:pt x="2179104" y="530999"/>
                  </a:lnTo>
                  <a:lnTo>
                    <a:pt x="2166378" y="561759"/>
                  </a:lnTo>
                  <a:lnTo>
                    <a:pt x="2165019" y="561187"/>
                  </a:lnTo>
                  <a:lnTo>
                    <a:pt x="2161336" y="569976"/>
                  </a:lnTo>
                  <a:lnTo>
                    <a:pt x="2162733" y="570560"/>
                  </a:lnTo>
                  <a:lnTo>
                    <a:pt x="2149970" y="601408"/>
                  </a:lnTo>
                  <a:lnTo>
                    <a:pt x="2234958" y="59532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6935787" y="5117083"/>
            <a:ext cx="9385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Re</a:t>
            </a:r>
            <a:r>
              <a:rPr sz="2400" dirty="0">
                <a:latin typeface="Times New Roman"/>
                <a:cs typeface="Times New Roman"/>
              </a:rPr>
              <a:t>du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dirty="0">
                <a:latin typeface="Times New Roman"/>
                <a:cs typeface="Times New Roman"/>
              </a:rPr>
              <a:t>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030412" y="5961379"/>
            <a:ext cx="5842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M</a:t>
            </a:r>
            <a:r>
              <a:rPr sz="2400" spc="-5" dirty="0">
                <a:latin typeface="Times New Roman"/>
                <a:cs typeface="Times New Roman"/>
              </a:rPr>
              <a:t>a</a:t>
            </a:r>
            <a:r>
              <a:rPr sz="2400" dirty="0">
                <a:latin typeface="Times New Roman"/>
                <a:cs typeface="Times New Roman"/>
              </a:rPr>
              <a:t>p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"/>
          <p:cNvSpPr/>
          <p:nvPr/>
        </p:nvSpPr>
        <p:spPr>
          <a:xfrm>
            <a:off x="1524000" y="2514600"/>
            <a:ext cx="5029200" cy="3733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6"/>
          <p:cNvSpPr txBox="1">
            <a:spLocks noGrp="1"/>
          </p:cNvSpPr>
          <p:nvPr>
            <p:ph type="title"/>
          </p:nvPr>
        </p:nvSpPr>
        <p:spPr>
          <a:xfrm>
            <a:off x="762000" y="1783156"/>
            <a:ext cx="6557963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chemeClr val="tx1"/>
                </a:solidFill>
              </a:rPr>
              <a:t>MapReduce</a:t>
            </a:r>
            <a:r>
              <a:rPr sz="3200" spc="-4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Framework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612533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85800" y="1766089"/>
            <a:ext cx="9982200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5" dirty="0">
                <a:solidFill>
                  <a:schemeClr val="tx1"/>
                </a:solidFill>
              </a:rPr>
              <a:t>Overview </a:t>
            </a:r>
            <a:r>
              <a:rPr sz="2500" dirty="0">
                <a:solidFill>
                  <a:schemeClr val="tx1"/>
                </a:solidFill>
              </a:rPr>
              <a:t>of Mass </a:t>
            </a:r>
            <a:r>
              <a:rPr sz="2500" spc="-5" dirty="0">
                <a:solidFill>
                  <a:schemeClr val="tx1"/>
                </a:solidFill>
              </a:rPr>
              <a:t>Storage Structure</a:t>
            </a:r>
            <a:r>
              <a:rPr sz="2500" dirty="0">
                <a:solidFill>
                  <a:schemeClr val="tx1"/>
                </a:solidFill>
              </a:rPr>
              <a:t> (Cont.)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609600" y="2133600"/>
            <a:ext cx="5330190" cy="4408805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55"/>
              </a:spcBef>
              <a:buClr>
                <a:srgbClr val="993300"/>
              </a:buClr>
              <a:buSzPct val="88235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700" spc="-5" dirty="0">
                <a:latin typeface="Arial"/>
                <a:cs typeface="Arial"/>
              </a:rPr>
              <a:t>Magnetic </a:t>
            </a:r>
            <a:r>
              <a:rPr sz="1700" dirty="0">
                <a:latin typeface="Arial"/>
                <a:cs typeface="Arial"/>
              </a:rPr>
              <a:t>tape</a:t>
            </a:r>
          </a:p>
          <a:p>
            <a:pPr marL="755650" lvl="1" indent="-286385">
              <a:lnSpc>
                <a:spcPct val="100000"/>
              </a:lnSpc>
              <a:spcBef>
                <a:spcPts val="455"/>
              </a:spcBef>
              <a:buClr>
                <a:srgbClr val="CC6600"/>
              </a:buClr>
              <a:buSzPct val="82352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700" spc="-5" dirty="0">
                <a:latin typeface="Arial"/>
                <a:cs typeface="Arial"/>
              </a:rPr>
              <a:t>Was early secondary-storage</a:t>
            </a:r>
            <a:r>
              <a:rPr sz="1700" spc="15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medium</a:t>
            </a:r>
            <a:endParaRPr sz="1700" dirty="0">
              <a:latin typeface="Arial"/>
              <a:cs typeface="Arial"/>
            </a:endParaRPr>
          </a:p>
          <a:p>
            <a:pPr marL="755015" marR="5080" lvl="1" indent="-285750">
              <a:lnSpc>
                <a:spcPts val="1900"/>
              </a:lnSpc>
              <a:spcBef>
                <a:spcPts val="660"/>
              </a:spcBef>
              <a:buClr>
                <a:srgbClr val="CC6600"/>
              </a:buClr>
              <a:buSzPct val="82352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700" spc="-5" dirty="0">
                <a:latin typeface="Arial"/>
                <a:cs typeface="Arial"/>
              </a:rPr>
              <a:t>Relatively permanent </a:t>
            </a:r>
            <a:r>
              <a:rPr sz="1700" dirty="0">
                <a:latin typeface="Arial"/>
                <a:cs typeface="Arial"/>
              </a:rPr>
              <a:t>and </a:t>
            </a:r>
            <a:r>
              <a:rPr sz="1700" spc="-5" dirty="0">
                <a:latin typeface="Arial"/>
                <a:cs typeface="Arial"/>
              </a:rPr>
              <a:t>holds large quantities  </a:t>
            </a:r>
            <a:r>
              <a:rPr sz="1700" dirty="0">
                <a:latin typeface="Arial"/>
                <a:cs typeface="Arial"/>
              </a:rPr>
              <a:t>of data</a:t>
            </a:r>
          </a:p>
          <a:p>
            <a:pPr marL="755650" lvl="1" indent="-286385">
              <a:lnSpc>
                <a:spcPct val="100000"/>
              </a:lnSpc>
              <a:spcBef>
                <a:spcPts val="409"/>
              </a:spcBef>
              <a:buClr>
                <a:srgbClr val="CC6600"/>
              </a:buClr>
              <a:buSzPct val="82352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700" dirty="0">
                <a:latin typeface="Arial"/>
                <a:cs typeface="Arial"/>
              </a:rPr>
              <a:t>Access </a:t>
            </a:r>
            <a:r>
              <a:rPr sz="1700" spc="-5" dirty="0">
                <a:latin typeface="Arial"/>
                <a:cs typeface="Arial"/>
              </a:rPr>
              <a:t>time</a:t>
            </a:r>
            <a:r>
              <a:rPr sz="170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slow</a:t>
            </a:r>
            <a:endParaRPr sz="1700" dirty="0">
              <a:latin typeface="Arial"/>
              <a:cs typeface="Arial"/>
            </a:endParaRPr>
          </a:p>
          <a:p>
            <a:pPr marL="755650" lvl="1" indent="-286385">
              <a:lnSpc>
                <a:spcPct val="100000"/>
              </a:lnSpc>
              <a:spcBef>
                <a:spcPts val="555"/>
              </a:spcBef>
              <a:buClr>
                <a:srgbClr val="CC6600"/>
              </a:buClr>
              <a:buSzPct val="82352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700" spc="-5" dirty="0">
                <a:latin typeface="Arial"/>
                <a:cs typeface="Arial"/>
              </a:rPr>
              <a:t>Random </a:t>
            </a:r>
            <a:r>
              <a:rPr sz="1700" dirty="0">
                <a:latin typeface="Arial"/>
                <a:cs typeface="Arial"/>
              </a:rPr>
              <a:t>access </a:t>
            </a:r>
            <a:r>
              <a:rPr sz="1700" spc="-5" dirty="0">
                <a:latin typeface="Arial"/>
                <a:cs typeface="Arial"/>
              </a:rPr>
              <a:t>~1000 times slower </a:t>
            </a:r>
            <a:r>
              <a:rPr sz="1700" dirty="0">
                <a:latin typeface="Arial"/>
                <a:cs typeface="Arial"/>
              </a:rPr>
              <a:t>than</a:t>
            </a:r>
            <a:r>
              <a:rPr sz="1700" spc="1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disk</a:t>
            </a:r>
            <a:endParaRPr sz="1700" dirty="0">
              <a:latin typeface="Arial"/>
              <a:cs typeface="Arial"/>
            </a:endParaRPr>
          </a:p>
          <a:p>
            <a:pPr marL="755015" marR="5080" lvl="1" indent="-285750">
              <a:lnSpc>
                <a:spcPts val="1800"/>
              </a:lnSpc>
              <a:spcBef>
                <a:spcPts val="715"/>
              </a:spcBef>
              <a:buClr>
                <a:srgbClr val="CC6600"/>
              </a:buClr>
              <a:buSzPct val="82352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700" spc="-5" dirty="0">
                <a:latin typeface="Arial"/>
                <a:cs typeface="Arial"/>
              </a:rPr>
              <a:t>Mainly </a:t>
            </a:r>
            <a:r>
              <a:rPr sz="1700" dirty="0">
                <a:latin typeface="Arial"/>
                <a:cs typeface="Arial"/>
              </a:rPr>
              <a:t>used for backup, </a:t>
            </a:r>
            <a:r>
              <a:rPr sz="1700" spc="-5" dirty="0">
                <a:latin typeface="Arial"/>
                <a:cs typeface="Arial"/>
              </a:rPr>
              <a:t>storage </a:t>
            </a:r>
            <a:r>
              <a:rPr sz="1700" dirty="0">
                <a:latin typeface="Arial"/>
                <a:cs typeface="Arial"/>
              </a:rPr>
              <a:t>of </a:t>
            </a:r>
            <a:r>
              <a:rPr sz="1700" spc="-5" dirty="0">
                <a:latin typeface="Arial"/>
                <a:cs typeface="Arial"/>
              </a:rPr>
              <a:t>infrequently-  </a:t>
            </a:r>
            <a:r>
              <a:rPr sz="1700" dirty="0">
                <a:latin typeface="Arial"/>
                <a:cs typeface="Arial"/>
              </a:rPr>
              <a:t>used data, </a:t>
            </a:r>
            <a:r>
              <a:rPr sz="1700" spc="-5" dirty="0">
                <a:latin typeface="Arial"/>
                <a:cs typeface="Arial"/>
              </a:rPr>
              <a:t>transfer medium between</a:t>
            </a:r>
            <a:r>
              <a:rPr sz="1700" spc="2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systems</a:t>
            </a:r>
            <a:endParaRPr sz="1700" dirty="0">
              <a:latin typeface="Arial"/>
              <a:cs typeface="Arial"/>
            </a:endParaRPr>
          </a:p>
          <a:p>
            <a:pPr marL="755015" marR="14604" lvl="1" indent="-285750">
              <a:lnSpc>
                <a:spcPts val="1800"/>
              </a:lnSpc>
              <a:spcBef>
                <a:spcPts val="815"/>
              </a:spcBef>
              <a:buClr>
                <a:srgbClr val="CC6600"/>
              </a:buClr>
              <a:buSzPct val="82352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700" dirty="0">
                <a:latin typeface="Arial"/>
                <a:cs typeface="Arial"/>
              </a:rPr>
              <a:t>Kept </a:t>
            </a:r>
            <a:r>
              <a:rPr sz="1700" spc="-5" dirty="0">
                <a:latin typeface="Arial"/>
                <a:cs typeface="Arial"/>
              </a:rPr>
              <a:t>in </a:t>
            </a:r>
            <a:r>
              <a:rPr sz="1700" dirty="0">
                <a:latin typeface="Arial"/>
                <a:cs typeface="Arial"/>
              </a:rPr>
              <a:t>spool and </a:t>
            </a:r>
            <a:r>
              <a:rPr sz="1700" spc="-5" dirty="0">
                <a:latin typeface="Arial"/>
                <a:cs typeface="Arial"/>
              </a:rPr>
              <a:t>wound </a:t>
            </a:r>
            <a:r>
              <a:rPr sz="1700" dirty="0">
                <a:latin typeface="Arial"/>
                <a:cs typeface="Arial"/>
              </a:rPr>
              <a:t>or </a:t>
            </a:r>
            <a:r>
              <a:rPr sz="1700" spc="-5" dirty="0">
                <a:latin typeface="Arial"/>
                <a:cs typeface="Arial"/>
              </a:rPr>
              <a:t>rewound </a:t>
            </a:r>
            <a:r>
              <a:rPr sz="1700" dirty="0">
                <a:latin typeface="Arial"/>
                <a:cs typeface="Arial"/>
              </a:rPr>
              <a:t>past read-  </a:t>
            </a:r>
            <a:r>
              <a:rPr sz="1700" spc="-5" dirty="0">
                <a:latin typeface="Arial"/>
                <a:cs typeface="Arial"/>
              </a:rPr>
              <a:t>write</a:t>
            </a:r>
            <a:r>
              <a:rPr sz="1700" dirty="0">
                <a:latin typeface="Arial"/>
                <a:cs typeface="Arial"/>
              </a:rPr>
              <a:t> head</a:t>
            </a:r>
          </a:p>
          <a:p>
            <a:pPr marL="755015" marR="1013460" lvl="1" indent="-285750">
              <a:lnSpc>
                <a:spcPts val="1900"/>
              </a:lnSpc>
              <a:spcBef>
                <a:spcPts val="615"/>
              </a:spcBef>
              <a:buClr>
                <a:srgbClr val="CC6600"/>
              </a:buClr>
              <a:buSzPct val="82352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700" dirty="0">
                <a:latin typeface="Arial"/>
                <a:cs typeface="Arial"/>
              </a:rPr>
              <a:t>Once data under head, </a:t>
            </a:r>
            <a:r>
              <a:rPr sz="1700" spc="-5" dirty="0">
                <a:latin typeface="Arial"/>
                <a:cs typeface="Arial"/>
              </a:rPr>
              <a:t>transfer rates  comparable </a:t>
            </a:r>
            <a:r>
              <a:rPr sz="1700" dirty="0">
                <a:latin typeface="Arial"/>
                <a:cs typeface="Arial"/>
              </a:rPr>
              <a:t>to</a:t>
            </a:r>
            <a:r>
              <a:rPr sz="1700" spc="1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disk</a:t>
            </a:r>
            <a:endParaRPr sz="1700" dirty="0">
              <a:latin typeface="Arial"/>
              <a:cs typeface="Arial"/>
            </a:endParaRPr>
          </a:p>
          <a:p>
            <a:pPr marL="755650" lvl="1" indent="-286385">
              <a:lnSpc>
                <a:spcPct val="100000"/>
              </a:lnSpc>
              <a:spcBef>
                <a:spcPts val="415"/>
              </a:spcBef>
              <a:buClr>
                <a:srgbClr val="CC6600"/>
              </a:buClr>
              <a:buSzPct val="82352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700" spc="-5" dirty="0">
                <a:latin typeface="Arial"/>
                <a:cs typeface="Arial"/>
              </a:rPr>
              <a:t>20-200GB typical</a:t>
            </a:r>
            <a:r>
              <a:rPr sz="1700" spc="5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storage</a:t>
            </a:r>
            <a:endParaRPr sz="1700" dirty="0">
              <a:latin typeface="Arial"/>
              <a:cs typeface="Arial"/>
            </a:endParaRPr>
          </a:p>
          <a:p>
            <a:pPr marL="755015" marR="120014" lvl="1" indent="-285750">
              <a:lnSpc>
                <a:spcPts val="1920"/>
              </a:lnSpc>
              <a:spcBef>
                <a:spcPts val="620"/>
              </a:spcBef>
              <a:buClr>
                <a:srgbClr val="CC6600"/>
              </a:buClr>
              <a:buSzPct val="82352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700" spc="-5" dirty="0">
                <a:latin typeface="Arial"/>
                <a:cs typeface="Arial"/>
              </a:rPr>
              <a:t>Common technologies are 4mm, 8mm, 19mm,  LTO-2 </a:t>
            </a:r>
            <a:r>
              <a:rPr sz="1700" dirty="0">
                <a:latin typeface="Arial"/>
                <a:cs typeface="Arial"/>
              </a:rPr>
              <a:t>and</a:t>
            </a:r>
            <a:r>
              <a:rPr sz="1700" spc="1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SDLT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172200" y="3474485"/>
            <a:ext cx="2779141" cy="17270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/>
          <p:cNvSpPr/>
          <p:nvPr/>
        </p:nvSpPr>
        <p:spPr>
          <a:xfrm>
            <a:off x="-32982" y="2307770"/>
            <a:ext cx="9144000" cy="424543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62000" y="1696720"/>
            <a:ext cx="704373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chemeClr val="tx1"/>
                </a:solidFill>
              </a:rPr>
              <a:t>MapReduce Job: </a:t>
            </a:r>
            <a:r>
              <a:rPr sz="3200" spc="-5" dirty="0">
                <a:solidFill>
                  <a:schemeClr val="tx1"/>
                </a:solidFill>
              </a:rPr>
              <a:t>Word</a:t>
            </a:r>
            <a:r>
              <a:rPr sz="3200" spc="-20" dirty="0">
                <a:solidFill>
                  <a:schemeClr val="tx1"/>
                </a:solidFill>
              </a:rPr>
              <a:t> </a:t>
            </a:r>
            <a:r>
              <a:rPr sz="3200" spc="-10" dirty="0">
                <a:solidFill>
                  <a:schemeClr val="tx1"/>
                </a:solidFill>
              </a:rPr>
              <a:t>Count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60262486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11138" y="1766089"/>
            <a:ext cx="10490262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chemeClr val="tx1"/>
                </a:solidFill>
              </a:rPr>
              <a:t>HDFS (Hadoop Distributed File</a:t>
            </a:r>
            <a:r>
              <a:rPr spc="-45" dirty="0">
                <a:solidFill>
                  <a:schemeClr val="tx1"/>
                </a:solidFill>
              </a:rPr>
              <a:t> </a:t>
            </a:r>
            <a:r>
              <a:rPr spc="-5" dirty="0">
                <a:solidFill>
                  <a:schemeClr val="tx1"/>
                </a:solidFill>
              </a:rPr>
              <a:t>System)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1138" y="2222401"/>
            <a:ext cx="8280461" cy="3949799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HDFS is </a:t>
            </a:r>
            <a:r>
              <a:rPr sz="1800" spc="-5" dirty="0">
                <a:latin typeface="Arial"/>
                <a:cs typeface="Arial"/>
              </a:rPr>
              <a:t>an open source implementation of Google </a:t>
            </a:r>
            <a:r>
              <a:rPr sz="1800" dirty="0">
                <a:latin typeface="Arial"/>
                <a:cs typeface="Arial"/>
              </a:rPr>
              <a:t>File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System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HDFS is </a:t>
            </a:r>
            <a:r>
              <a:rPr sz="1800" spc="-5" dirty="0">
                <a:latin typeface="Arial"/>
                <a:cs typeface="Arial"/>
              </a:rPr>
              <a:t>designed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for</a:t>
            </a:r>
            <a:endParaRPr sz="18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Storing large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files</a:t>
            </a:r>
            <a:endParaRPr sz="1800" dirty="0">
              <a:latin typeface="Arial"/>
              <a:cs typeface="Arial"/>
            </a:endParaRPr>
          </a:p>
          <a:p>
            <a:pPr marL="1212850" lvl="2" indent="-342900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1212215" algn="l"/>
                <a:tab pos="1212850" algn="l"/>
              </a:tabLst>
            </a:pPr>
            <a:r>
              <a:rPr sz="1800" spc="-5" dirty="0">
                <a:latin typeface="Arial"/>
                <a:cs typeface="Arial"/>
              </a:rPr>
              <a:t>Terabytes, Petabytes,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etc...</a:t>
            </a:r>
            <a:endParaRPr sz="1800" dirty="0">
              <a:latin typeface="Arial"/>
              <a:cs typeface="Arial"/>
            </a:endParaRPr>
          </a:p>
          <a:p>
            <a:pPr marL="1212850" lvl="2" indent="-342900">
              <a:lnSpc>
                <a:spcPct val="100000"/>
              </a:lnSpc>
              <a:spcBef>
                <a:spcPts val="74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1212215" algn="l"/>
                <a:tab pos="1212850" algn="l"/>
              </a:tabLst>
            </a:pPr>
            <a:r>
              <a:rPr sz="1800" spc="-5" dirty="0">
                <a:latin typeface="Arial"/>
                <a:cs typeface="Arial"/>
              </a:rPr>
              <a:t>Millions rather than billions of files </a:t>
            </a:r>
            <a:r>
              <a:rPr sz="1800" dirty="0">
                <a:latin typeface="Arial"/>
                <a:cs typeface="Arial"/>
              </a:rPr>
              <a:t>– </a:t>
            </a:r>
            <a:r>
              <a:rPr sz="1800" spc="-5" dirty="0">
                <a:latin typeface="Arial"/>
                <a:cs typeface="Arial"/>
              </a:rPr>
              <a:t>100MB or more per</a:t>
            </a:r>
            <a:r>
              <a:rPr sz="1800" spc="4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file</a:t>
            </a:r>
            <a:endParaRPr sz="18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Streaming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data</a:t>
            </a:r>
            <a:endParaRPr sz="1800" dirty="0">
              <a:latin typeface="Arial"/>
              <a:cs typeface="Arial"/>
            </a:endParaRPr>
          </a:p>
          <a:p>
            <a:pPr marL="1212850" lvl="2" indent="-342900">
              <a:lnSpc>
                <a:spcPct val="100000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1212215" algn="l"/>
                <a:tab pos="1212850" algn="l"/>
              </a:tabLst>
            </a:pPr>
            <a:r>
              <a:rPr sz="1800" spc="-5" dirty="0">
                <a:latin typeface="Arial"/>
                <a:cs typeface="Arial"/>
              </a:rPr>
              <a:t>Write once and read-many times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patterns</a:t>
            </a:r>
            <a:endParaRPr sz="1800" dirty="0">
              <a:latin typeface="Arial"/>
              <a:cs typeface="Arial"/>
            </a:endParaRPr>
          </a:p>
          <a:p>
            <a:pPr marL="1212850" marR="106680" lvl="2" indent="-342900">
              <a:lnSpc>
                <a:spcPts val="2110"/>
              </a:lnSpc>
              <a:spcBef>
                <a:spcPts val="85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1212215" algn="l"/>
                <a:tab pos="1212850" algn="l"/>
              </a:tabLst>
            </a:pPr>
            <a:r>
              <a:rPr sz="1800" spc="-5" dirty="0">
                <a:latin typeface="Arial"/>
                <a:cs typeface="Arial"/>
              </a:rPr>
              <a:t>Optimized for streaming reads rather than random reads </a:t>
            </a:r>
            <a:r>
              <a:rPr sz="1800" dirty="0">
                <a:latin typeface="Arial"/>
                <a:cs typeface="Arial"/>
              </a:rPr>
              <a:t>–  </a:t>
            </a:r>
            <a:r>
              <a:rPr sz="1800" spc="-5" dirty="0">
                <a:latin typeface="Arial"/>
                <a:cs typeface="Arial"/>
              </a:rPr>
              <a:t>Append operation added </a:t>
            </a: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Hadoop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0.21</a:t>
            </a:r>
            <a:endParaRPr sz="18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6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“Cheap” Commodity Hardware</a:t>
            </a:r>
            <a:endParaRPr sz="1800" dirty="0">
              <a:latin typeface="Arial"/>
              <a:cs typeface="Arial"/>
            </a:endParaRPr>
          </a:p>
          <a:p>
            <a:pPr marL="812800" marR="494030" lvl="1" indent="-342900">
              <a:lnSpc>
                <a:spcPts val="2110"/>
              </a:lnSpc>
              <a:spcBef>
                <a:spcPts val="85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dirty="0">
                <a:latin typeface="Arial"/>
                <a:cs typeface="Arial"/>
              </a:rPr>
              <a:t>No </a:t>
            </a:r>
            <a:r>
              <a:rPr sz="1800" spc="-5" dirty="0">
                <a:latin typeface="Arial"/>
                <a:cs typeface="Arial"/>
              </a:rPr>
              <a:t>need for super-computers, use less reliable commodity  hardware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73607" y="1685626"/>
            <a:ext cx="7649209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HDFS (Hadoop Distributed File</a:t>
            </a:r>
            <a:r>
              <a:rPr sz="3200" spc="-4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System)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607" y="2671908"/>
            <a:ext cx="7876507" cy="3576492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HDFS is </a:t>
            </a:r>
            <a:r>
              <a:rPr sz="1800" spc="-5" dirty="0">
                <a:latin typeface="Arial"/>
                <a:cs typeface="Arial"/>
              </a:rPr>
              <a:t>not designed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for</a:t>
            </a:r>
            <a:endParaRPr sz="18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Low-latency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reads</a:t>
            </a:r>
            <a:endParaRPr sz="1800" dirty="0">
              <a:latin typeface="Arial"/>
              <a:cs typeface="Arial"/>
            </a:endParaRPr>
          </a:p>
          <a:p>
            <a:pPr marL="1212850" marR="5080" lvl="2" indent="-342900">
              <a:lnSpc>
                <a:spcPts val="2110"/>
              </a:lnSpc>
              <a:spcBef>
                <a:spcPts val="85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1212215" algn="l"/>
                <a:tab pos="1212850" algn="l"/>
              </a:tabLst>
            </a:pPr>
            <a:r>
              <a:rPr sz="1800" spc="-5" dirty="0">
                <a:latin typeface="Arial"/>
                <a:cs typeface="Arial"/>
              </a:rPr>
              <a:t>High-throughput rather than low latency for small chunks of  data</a:t>
            </a:r>
            <a:endParaRPr sz="1800" dirty="0">
              <a:latin typeface="Arial"/>
              <a:cs typeface="Arial"/>
            </a:endParaRPr>
          </a:p>
          <a:p>
            <a:pPr marL="1212850" lvl="2" indent="-342900">
              <a:lnSpc>
                <a:spcPct val="100000"/>
              </a:lnSpc>
              <a:spcBef>
                <a:spcPts val="68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1212215" algn="l"/>
                <a:tab pos="1212850" algn="l"/>
              </a:tabLst>
            </a:pPr>
            <a:r>
              <a:rPr sz="1800" spc="-5" dirty="0">
                <a:latin typeface="Arial"/>
                <a:cs typeface="Arial"/>
              </a:rPr>
              <a:t>HBase addresses this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issue</a:t>
            </a:r>
            <a:endParaRPr sz="18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Large amount of small files</a:t>
            </a:r>
            <a:endParaRPr sz="1800" dirty="0">
              <a:latin typeface="Arial"/>
              <a:cs typeface="Arial"/>
            </a:endParaRPr>
          </a:p>
          <a:p>
            <a:pPr marL="1212850" marR="246379" lvl="2" indent="-342900">
              <a:lnSpc>
                <a:spcPct val="102200"/>
              </a:lnSpc>
              <a:spcBef>
                <a:spcPts val="60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1212215" algn="l"/>
                <a:tab pos="1212850" algn="l"/>
              </a:tabLst>
            </a:pPr>
            <a:r>
              <a:rPr sz="1800" spc="-5" dirty="0">
                <a:latin typeface="Arial"/>
                <a:cs typeface="Arial"/>
              </a:rPr>
              <a:t>Better for millions of large files instead of billions of small  files</a:t>
            </a:r>
            <a:endParaRPr sz="1800" dirty="0">
              <a:latin typeface="Arial"/>
              <a:cs typeface="Arial"/>
            </a:endParaRPr>
          </a:p>
          <a:p>
            <a:pPr marL="1212850" marR="407670" lvl="2" indent="-342900">
              <a:lnSpc>
                <a:spcPct val="102200"/>
              </a:lnSpc>
              <a:spcBef>
                <a:spcPts val="58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1212215" algn="l"/>
                <a:tab pos="1212850" algn="l"/>
              </a:tabLst>
            </a:pPr>
            <a:r>
              <a:rPr sz="1800" spc="-5" dirty="0">
                <a:latin typeface="Arial"/>
                <a:cs typeface="Arial"/>
              </a:rPr>
              <a:t>For example each file can be 100MB or more </a:t>
            </a:r>
            <a:r>
              <a:rPr sz="1800" dirty="0">
                <a:latin typeface="Arial"/>
                <a:cs typeface="Arial"/>
              </a:rPr>
              <a:t>• </a:t>
            </a:r>
            <a:r>
              <a:rPr sz="1800" spc="-5" dirty="0">
                <a:latin typeface="Arial"/>
                <a:cs typeface="Arial"/>
              </a:rPr>
              <a:t>Multiple  Writers</a:t>
            </a:r>
            <a:endParaRPr sz="18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74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Single writer per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file</a:t>
            </a:r>
            <a:endParaRPr sz="1800" dirty="0">
              <a:latin typeface="Arial"/>
              <a:cs typeface="Arial"/>
            </a:endParaRPr>
          </a:p>
          <a:p>
            <a:pPr marL="1212850" lvl="2" indent="-342900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1212215" algn="l"/>
                <a:tab pos="1212850" algn="l"/>
              </a:tabLst>
            </a:pPr>
            <a:r>
              <a:rPr sz="1800" spc="-5" dirty="0">
                <a:latin typeface="Arial"/>
                <a:cs typeface="Arial"/>
              </a:rPr>
              <a:t>Writes only at the end of file, no-support for arbitrary</a:t>
            </a:r>
            <a:r>
              <a:rPr sz="1800" spc="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offset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164137" y="4206875"/>
            <a:ext cx="8255" cy="9525"/>
          </a:xfrm>
          <a:custGeom>
            <a:avLst/>
            <a:gdLst/>
            <a:ahLst/>
            <a:cxnLst/>
            <a:rect l="l" t="t" r="r" b="b"/>
            <a:pathLst>
              <a:path w="8254" h="9525">
                <a:moveTo>
                  <a:pt x="7937" y="0"/>
                </a:moveTo>
                <a:lnTo>
                  <a:pt x="0" y="7937"/>
                </a:lnTo>
                <a:lnTo>
                  <a:pt x="4622" y="9525"/>
                </a:lnTo>
                <a:lnTo>
                  <a:pt x="79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85800" y="1701914"/>
            <a:ext cx="564673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Architecture of</a:t>
            </a:r>
            <a:r>
              <a:rPr sz="3200" spc="-7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HDFS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38200" y="2209800"/>
            <a:ext cx="2820035" cy="110172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One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 err="1">
                <a:latin typeface="Arial"/>
                <a:cs typeface="Arial"/>
              </a:rPr>
              <a:t>Namenode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One Second</a:t>
            </a:r>
            <a:r>
              <a:rPr sz="1800" spc="-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Namenode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Multiple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Datanode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676400" y="3429000"/>
            <a:ext cx="4984242" cy="303582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2000" y="1676400"/>
            <a:ext cx="413147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File</a:t>
            </a:r>
            <a:r>
              <a:rPr sz="3200" spc="-9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Blocks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000" y="2026961"/>
            <a:ext cx="7239000" cy="4526239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95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500" spc="-10" dirty="0">
                <a:latin typeface="Arial"/>
                <a:cs typeface="Arial"/>
              </a:rPr>
              <a:t>Files </a:t>
            </a:r>
            <a:r>
              <a:rPr sz="1500" spc="-5" dirty="0">
                <a:latin typeface="Arial"/>
                <a:cs typeface="Arial"/>
              </a:rPr>
              <a:t>are split into blocks (single unit of</a:t>
            </a:r>
            <a:r>
              <a:rPr sz="1500" spc="7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storage)</a:t>
            </a:r>
            <a:endParaRPr sz="15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95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500" spc="-5" dirty="0">
                <a:latin typeface="Arial"/>
                <a:cs typeface="Arial"/>
              </a:rPr>
              <a:t>Managed by Namenode, stored by</a:t>
            </a:r>
            <a:r>
              <a:rPr sz="1500" spc="3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Datanode</a:t>
            </a:r>
            <a:endParaRPr sz="15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70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500" spc="-5" dirty="0">
                <a:latin typeface="Arial"/>
                <a:cs typeface="Arial"/>
              </a:rPr>
              <a:t>Transparent </a:t>
            </a:r>
            <a:r>
              <a:rPr sz="1500" dirty="0">
                <a:latin typeface="Arial"/>
                <a:cs typeface="Arial"/>
              </a:rPr>
              <a:t>to</a:t>
            </a:r>
            <a:r>
              <a:rPr sz="1500" spc="10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user</a:t>
            </a:r>
            <a:endParaRPr sz="15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75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500" spc="-5" dirty="0">
                <a:latin typeface="Arial"/>
                <a:cs typeface="Arial"/>
              </a:rPr>
              <a:t>Replicated across machines at load</a:t>
            </a:r>
            <a:r>
              <a:rPr sz="1500" spc="3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time</a:t>
            </a:r>
            <a:endParaRPr sz="15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790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500" spc="-5" dirty="0">
                <a:latin typeface="Arial"/>
                <a:cs typeface="Arial"/>
              </a:rPr>
              <a:t>Same block is stored on multiple</a:t>
            </a:r>
            <a:r>
              <a:rPr sz="1500" spc="30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machines</a:t>
            </a:r>
            <a:endParaRPr sz="15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75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500" spc="-5" dirty="0">
                <a:latin typeface="Arial"/>
                <a:cs typeface="Arial"/>
              </a:rPr>
              <a:t>Good </a:t>
            </a:r>
            <a:r>
              <a:rPr sz="1500" dirty="0">
                <a:latin typeface="Arial"/>
                <a:cs typeface="Arial"/>
              </a:rPr>
              <a:t>for </a:t>
            </a:r>
            <a:r>
              <a:rPr sz="1500" spc="-5" dirty="0">
                <a:latin typeface="Arial"/>
                <a:cs typeface="Arial"/>
              </a:rPr>
              <a:t>fault-tolerance and</a:t>
            </a:r>
            <a:r>
              <a:rPr sz="1500" spc="1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access</a:t>
            </a:r>
            <a:endParaRPr sz="15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95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500" spc="-5" dirty="0">
                <a:latin typeface="Arial"/>
                <a:cs typeface="Arial"/>
              </a:rPr>
              <a:t>Default replication is</a:t>
            </a:r>
            <a:r>
              <a:rPr sz="1500" spc="20" dirty="0">
                <a:latin typeface="Arial"/>
                <a:cs typeface="Arial"/>
              </a:rPr>
              <a:t> </a:t>
            </a:r>
            <a:r>
              <a:rPr sz="1500" dirty="0">
                <a:latin typeface="Arial"/>
                <a:cs typeface="Arial"/>
              </a:rPr>
              <a:t>3</a:t>
            </a: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500" spc="-5" dirty="0">
                <a:latin typeface="Arial"/>
                <a:cs typeface="Arial"/>
              </a:rPr>
              <a:t>Blocks are traditionally either 64MB or</a:t>
            </a:r>
            <a:r>
              <a:rPr sz="1500" spc="50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128MB</a:t>
            </a:r>
            <a:endParaRPr sz="15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75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500" spc="-5" dirty="0">
                <a:latin typeface="Arial"/>
                <a:cs typeface="Arial"/>
              </a:rPr>
              <a:t>Default is</a:t>
            </a:r>
            <a:r>
              <a:rPr sz="1500" spc="1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64MB</a:t>
            </a:r>
            <a:endParaRPr sz="15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90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500" spc="-5" dirty="0">
                <a:latin typeface="Arial"/>
                <a:cs typeface="Arial"/>
              </a:rPr>
              <a:t>The motivation is </a:t>
            </a:r>
            <a:r>
              <a:rPr sz="1500" dirty="0">
                <a:latin typeface="Arial"/>
                <a:cs typeface="Arial"/>
              </a:rPr>
              <a:t>to </a:t>
            </a:r>
            <a:r>
              <a:rPr sz="1500" spc="-5" dirty="0">
                <a:latin typeface="Arial"/>
                <a:cs typeface="Arial"/>
              </a:rPr>
              <a:t>minimize </a:t>
            </a:r>
            <a:r>
              <a:rPr sz="1500" dirty="0">
                <a:latin typeface="Arial"/>
                <a:cs typeface="Arial"/>
              </a:rPr>
              <a:t>the </a:t>
            </a:r>
            <a:r>
              <a:rPr sz="1500" spc="-5" dirty="0">
                <a:latin typeface="Arial"/>
                <a:cs typeface="Arial"/>
              </a:rPr>
              <a:t>cost of seeks as compared </a:t>
            </a:r>
            <a:r>
              <a:rPr sz="1500" dirty="0">
                <a:latin typeface="Arial"/>
                <a:cs typeface="Arial"/>
              </a:rPr>
              <a:t>to </a:t>
            </a:r>
            <a:r>
              <a:rPr sz="1500" spc="-5" dirty="0">
                <a:latin typeface="Arial"/>
                <a:cs typeface="Arial"/>
              </a:rPr>
              <a:t>transfer</a:t>
            </a:r>
            <a:r>
              <a:rPr sz="1500" spc="120" dirty="0">
                <a:latin typeface="Arial"/>
                <a:cs typeface="Arial"/>
              </a:rPr>
              <a:t> </a:t>
            </a:r>
            <a:r>
              <a:rPr sz="1500" dirty="0">
                <a:latin typeface="Arial"/>
                <a:cs typeface="Arial"/>
              </a:rPr>
              <a:t>rate</a:t>
            </a:r>
          </a:p>
          <a:p>
            <a:pPr marL="812800" lvl="1" indent="-342900">
              <a:lnSpc>
                <a:spcPct val="100000"/>
              </a:lnSpc>
              <a:spcBef>
                <a:spcPts val="670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500" spc="-5" dirty="0">
                <a:latin typeface="Arial"/>
                <a:cs typeface="Arial"/>
              </a:rPr>
              <a:t>'Time </a:t>
            </a:r>
            <a:r>
              <a:rPr sz="1500" dirty="0">
                <a:latin typeface="Arial"/>
                <a:cs typeface="Arial"/>
              </a:rPr>
              <a:t>to </a:t>
            </a:r>
            <a:r>
              <a:rPr sz="1500" spc="-5" dirty="0">
                <a:latin typeface="Arial"/>
                <a:cs typeface="Arial"/>
              </a:rPr>
              <a:t>transfer' </a:t>
            </a:r>
            <a:r>
              <a:rPr sz="1500" dirty="0">
                <a:latin typeface="Arial"/>
                <a:cs typeface="Arial"/>
              </a:rPr>
              <a:t>&gt; </a:t>
            </a:r>
            <a:r>
              <a:rPr sz="1500" spc="-5" dirty="0">
                <a:latin typeface="Arial"/>
                <a:cs typeface="Arial"/>
              </a:rPr>
              <a:t>'Time </a:t>
            </a:r>
            <a:r>
              <a:rPr sz="1500" dirty="0">
                <a:latin typeface="Arial"/>
                <a:cs typeface="Arial"/>
              </a:rPr>
              <a:t>to</a:t>
            </a:r>
            <a:r>
              <a:rPr sz="1500" spc="1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seek'</a:t>
            </a:r>
            <a:endParaRPr sz="15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675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500" spc="-5" dirty="0">
                <a:latin typeface="Arial"/>
                <a:cs typeface="Arial"/>
              </a:rPr>
              <a:t>For example, lets say </a:t>
            </a:r>
            <a:r>
              <a:rPr sz="1500" dirty="0">
                <a:latin typeface="Arial"/>
                <a:cs typeface="Arial"/>
              </a:rPr>
              <a:t>– </a:t>
            </a:r>
            <a:r>
              <a:rPr sz="1500" spc="-5" dirty="0">
                <a:latin typeface="Arial"/>
                <a:cs typeface="Arial"/>
              </a:rPr>
              <a:t>seek time </a:t>
            </a:r>
            <a:r>
              <a:rPr sz="1500" dirty="0">
                <a:latin typeface="Arial"/>
                <a:cs typeface="Arial"/>
              </a:rPr>
              <a:t>=</a:t>
            </a:r>
            <a:r>
              <a:rPr sz="1500" spc="60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10ms</a:t>
            </a:r>
            <a:endParaRPr sz="15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95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500" spc="-5" dirty="0">
                <a:latin typeface="Arial"/>
                <a:cs typeface="Arial"/>
              </a:rPr>
              <a:t>Transfer </a:t>
            </a:r>
            <a:r>
              <a:rPr sz="1500" dirty="0">
                <a:latin typeface="Arial"/>
                <a:cs typeface="Arial"/>
              </a:rPr>
              <a:t>rate = </a:t>
            </a:r>
            <a:r>
              <a:rPr sz="1500" spc="-5" dirty="0">
                <a:latin typeface="Arial"/>
                <a:cs typeface="Arial"/>
              </a:rPr>
              <a:t>100</a:t>
            </a:r>
            <a:r>
              <a:rPr sz="1500" spc="15" dirty="0">
                <a:latin typeface="Arial"/>
                <a:cs typeface="Arial"/>
              </a:rPr>
              <a:t> </a:t>
            </a:r>
            <a:r>
              <a:rPr sz="1500" dirty="0">
                <a:latin typeface="Arial"/>
                <a:cs typeface="Arial"/>
              </a:rPr>
              <a:t>MB/s</a:t>
            </a: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Clr>
                <a:srgbClr val="993300"/>
              </a:buClr>
              <a:buSzPct val="87500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500" spc="-5" dirty="0">
                <a:latin typeface="Arial"/>
                <a:cs typeface="Arial"/>
              </a:rPr>
              <a:t>To achieve seek time of 1% transfer </a:t>
            </a:r>
            <a:r>
              <a:rPr sz="1500" dirty="0">
                <a:latin typeface="Arial"/>
                <a:cs typeface="Arial"/>
              </a:rPr>
              <a:t>rate – </a:t>
            </a:r>
            <a:r>
              <a:rPr sz="1500" spc="-5" dirty="0">
                <a:latin typeface="Arial"/>
                <a:cs typeface="Arial"/>
              </a:rPr>
              <a:t>Block size </a:t>
            </a:r>
            <a:r>
              <a:rPr sz="1500" spc="-10" dirty="0">
                <a:latin typeface="Arial"/>
                <a:cs typeface="Arial"/>
              </a:rPr>
              <a:t>will </a:t>
            </a:r>
            <a:r>
              <a:rPr sz="1500" spc="-5" dirty="0">
                <a:latin typeface="Arial"/>
                <a:cs typeface="Arial"/>
              </a:rPr>
              <a:t>need </a:t>
            </a:r>
            <a:r>
              <a:rPr sz="1500" dirty="0">
                <a:latin typeface="Arial"/>
                <a:cs typeface="Arial"/>
              </a:rPr>
              <a:t>to </a:t>
            </a:r>
            <a:r>
              <a:rPr sz="1500" spc="-5" dirty="0">
                <a:latin typeface="Arial"/>
                <a:cs typeface="Arial"/>
              </a:rPr>
              <a:t>be </a:t>
            </a:r>
            <a:r>
              <a:rPr sz="1500" dirty="0">
                <a:latin typeface="Arial"/>
                <a:cs typeface="Arial"/>
              </a:rPr>
              <a:t>=</a:t>
            </a:r>
            <a:r>
              <a:rPr sz="1500" spc="13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100MB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/>
          <p:cNvSpPr/>
          <p:nvPr/>
        </p:nvSpPr>
        <p:spPr>
          <a:xfrm>
            <a:off x="838200" y="2362200"/>
            <a:ext cx="6332290" cy="347148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6"/>
          <p:cNvSpPr txBox="1">
            <a:spLocks noGrp="1"/>
          </p:cNvSpPr>
          <p:nvPr>
            <p:ph type="title"/>
          </p:nvPr>
        </p:nvSpPr>
        <p:spPr>
          <a:xfrm>
            <a:off x="840475" y="1849120"/>
            <a:ext cx="344567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File</a:t>
            </a:r>
            <a:r>
              <a:rPr sz="3200" spc="-9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Blocks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01115503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2286000"/>
            <a:ext cx="6566593" cy="355324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6"/>
          <p:cNvSpPr txBox="1">
            <a:spLocks noGrp="1"/>
          </p:cNvSpPr>
          <p:nvPr>
            <p:ph type="title"/>
          </p:nvPr>
        </p:nvSpPr>
        <p:spPr>
          <a:xfrm>
            <a:off x="762000" y="1742213"/>
            <a:ext cx="5680876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Clients Write in</a:t>
            </a:r>
            <a:r>
              <a:rPr sz="3200" spc="-6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HDFS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78009032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19200" y="2514600"/>
            <a:ext cx="5923993" cy="32667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6"/>
          <p:cNvSpPr txBox="1">
            <a:spLocks noGrp="1"/>
          </p:cNvSpPr>
          <p:nvPr>
            <p:ph type="title"/>
          </p:nvPr>
        </p:nvSpPr>
        <p:spPr>
          <a:xfrm>
            <a:off x="762000" y="1849120"/>
            <a:ext cx="532765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Client Read in</a:t>
            </a:r>
            <a:r>
              <a:rPr sz="3200" spc="-6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HDFS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17971432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85800" y="1704533"/>
            <a:ext cx="747553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Bottleneck of the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Namenode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5800" y="2209800"/>
            <a:ext cx="8305800" cy="3843040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2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For fast access Namenode keeps all block metadata</a:t>
            </a:r>
            <a:r>
              <a:rPr sz="1800" spc="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in-memory</a:t>
            </a:r>
            <a:endParaRPr sz="18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2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The bigger the cluster </a:t>
            </a:r>
            <a:r>
              <a:rPr sz="1800" dirty="0">
                <a:latin typeface="Arial"/>
                <a:cs typeface="Arial"/>
              </a:rPr>
              <a:t>- the </a:t>
            </a:r>
            <a:r>
              <a:rPr sz="1800" spc="-5" dirty="0">
                <a:latin typeface="Arial"/>
                <a:cs typeface="Arial"/>
              </a:rPr>
              <a:t>more RAM required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Best for millions of large files (100mb or more) rather than</a:t>
            </a:r>
            <a:r>
              <a:rPr sz="1800" spc="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billions</a:t>
            </a:r>
            <a:endParaRPr sz="18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65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dirty="0">
                <a:latin typeface="Arial"/>
                <a:cs typeface="Arial"/>
              </a:rPr>
              <a:t>Will </a:t>
            </a:r>
            <a:r>
              <a:rPr sz="1800" spc="-5" dirty="0">
                <a:latin typeface="Arial"/>
                <a:cs typeface="Arial"/>
              </a:rPr>
              <a:t>work well for clusters of 100s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machines</a:t>
            </a:r>
            <a:endParaRPr sz="18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4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Hadoop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2+</a:t>
            </a:r>
            <a:endParaRPr sz="1800" dirty="0">
              <a:latin typeface="Arial"/>
              <a:cs typeface="Arial"/>
            </a:endParaRPr>
          </a:p>
          <a:p>
            <a:pPr marL="812800" lvl="1" indent="-342900">
              <a:lnSpc>
                <a:spcPct val="100000"/>
              </a:lnSpc>
              <a:spcBef>
                <a:spcPts val="745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Namenode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Federations</a:t>
            </a:r>
            <a:endParaRPr sz="1800" dirty="0">
              <a:latin typeface="Arial"/>
              <a:cs typeface="Arial"/>
            </a:endParaRPr>
          </a:p>
          <a:p>
            <a:pPr marL="812800" marR="5080" lvl="1" indent="-342900">
              <a:lnSpc>
                <a:spcPct val="102200"/>
              </a:lnSpc>
              <a:spcBef>
                <a:spcPts val="58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Each namenode </a:t>
            </a:r>
            <a:r>
              <a:rPr sz="1800" dirty="0">
                <a:latin typeface="Arial"/>
                <a:cs typeface="Arial"/>
              </a:rPr>
              <a:t>will </a:t>
            </a:r>
            <a:r>
              <a:rPr sz="1800" spc="-5" dirty="0">
                <a:latin typeface="Arial"/>
                <a:cs typeface="Arial"/>
              </a:rPr>
              <a:t>host part of the blocks </a:t>
            </a:r>
            <a:r>
              <a:rPr sz="1800" dirty="0">
                <a:latin typeface="Arial"/>
                <a:cs typeface="Arial"/>
              </a:rPr>
              <a:t>• </a:t>
            </a:r>
            <a:r>
              <a:rPr sz="1800" spc="-5" dirty="0">
                <a:latin typeface="Arial"/>
                <a:cs typeface="Arial"/>
              </a:rPr>
              <a:t>Horizontally scale 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5" dirty="0">
                <a:latin typeface="Arial"/>
                <a:cs typeface="Arial"/>
              </a:rPr>
              <a:t> Namenode</a:t>
            </a:r>
            <a:endParaRPr sz="1800" dirty="0">
              <a:latin typeface="Arial"/>
              <a:cs typeface="Arial"/>
            </a:endParaRPr>
          </a:p>
          <a:p>
            <a:pPr marL="812800" marR="398145" lvl="1" indent="-342900">
              <a:lnSpc>
                <a:spcPct val="101099"/>
              </a:lnSpc>
              <a:spcBef>
                <a:spcPts val="62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Support for 1000+ machine clusters </a:t>
            </a:r>
            <a:r>
              <a:rPr sz="1800" dirty="0">
                <a:latin typeface="Arial"/>
                <a:cs typeface="Arial"/>
              </a:rPr>
              <a:t>• </a:t>
            </a:r>
            <a:r>
              <a:rPr sz="1800" spc="-5" dirty="0">
                <a:latin typeface="Arial"/>
                <a:cs typeface="Arial"/>
              </a:rPr>
              <a:t>Yahoo! runs 50,000+  machines</a:t>
            </a:r>
            <a:endParaRPr sz="1800" dirty="0">
              <a:latin typeface="Arial"/>
              <a:cs typeface="Arial"/>
            </a:endParaRPr>
          </a:p>
          <a:p>
            <a:pPr marL="812800" marR="1008380" lvl="1" indent="-342900">
              <a:lnSpc>
                <a:spcPts val="2110"/>
              </a:lnSpc>
              <a:spcBef>
                <a:spcPts val="860"/>
              </a:spcBef>
              <a:buClr>
                <a:srgbClr val="993300"/>
              </a:buClr>
              <a:buSzPct val="88888"/>
              <a:buFont typeface="BM HANNA Air"/>
              <a:buChar char="❻"/>
              <a:tabLst>
                <a:tab pos="812165" algn="l"/>
                <a:tab pos="812800" algn="l"/>
              </a:tabLst>
            </a:pPr>
            <a:r>
              <a:rPr sz="1800" spc="-5" dirty="0">
                <a:latin typeface="Arial"/>
                <a:cs typeface="Arial"/>
              </a:rPr>
              <a:t>Learn more </a:t>
            </a:r>
            <a:r>
              <a:rPr sz="1800" dirty="0">
                <a:latin typeface="Arial"/>
                <a:cs typeface="Arial"/>
              </a:rPr>
              <a:t>@ </a:t>
            </a:r>
            <a:r>
              <a:rPr sz="1800" spc="-5" dirty="0">
                <a:latin typeface="Arial"/>
                <a:cs typeface="Arial"/>
                <a:hlinkClick r:id="rId2"/>
              </a:rPr>
              <a:t>http://hadoop.apache.org/docs/r2.0.2- </a:t>
            </a:r>
            <a:r>
              <a:rPr sz="1800" spc="-5" dirty="0">
                <a:latin typeface="Arial"/>
                <a:cs typeface="Arial"/>
              </a:rPr>
              <a:t> alpha/hadoop-yarn/hadoop-yarn-site/Federation.html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/>
          <p:cNvSpPr/>
          <p:nvPr/>
        </p:nvSpPr>
        <p:spPr>
          <a:xfrm>
            <a:off x="1676400" y="2362200"/>
            <a:ext cx="4731157" cy="36497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6"/>
          <p:cNvSpPr txBox="1">
            <a:spLocks noGrp="1"/>
          </p:cNvSpPr>
          <p:nvPr>
            <p:ph type="title"/>
          </p:nvPr>
        </p:nvSpPr>
        <p:spPr>
          <a:xfrm>
            <a:off x="762000" y="1752600"/>
            <a:ext cx="375443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HDFS Java</a:t>
            </a:r>
            <a:r>
              <a:rPr sz="3200" spc="-80" dirty="0">
                <a:solidFill>
                  <a:schemeClr val="tx1"/>
                </a:solidFill>
              </a:rPr>
              <a:t> </a:t>
            </a:r>
            <a:r>
              <a:rPr sz="3200" dirty="0">
                <a:solidFill>
                  <a:schemeClr val="tx1"/>
                </a:solidFill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1939333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8824" y="1897660"/>
            <a:ext cx="4565176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Disk</a:t>
            </a:r>
            <a:r>
              <a:rPr sz="3200" spc="-7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Structure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000" y="2438400"/>
            <a:ext cx="7360284" cy="3030855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355600" marR="328930" indent="-342900">
              <a:lnSpc>
                <a:spcPts val="2090"/>
              </a:lnSpc>
              <a:spcBef>
                <a:spcPts val="225"/>
              </a:spcBef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dirty="0">
                <a:latin typeface="Arial"/>
                <a:cs typeface="Arial"/>
              </a:rPr>
              <a:t>Disk </a:t>
            </a:r>
            <a:r>
              <a:rPr sz="1800" spc="-5" dirty="0">
                <a:latin typeface="Arial"/>
                <a:cs typeface="Arial"/>
              </a:rPr>
              <a:t>drives are addressed as large 1-dimensional arrays of </a:t>
            </a:r>
            <a:r>
              <a:rPr sz="1800" i="1" spc="-5" dirty="0">
                <a:latin typeface="Arial"/>
                <a:cs typeface="Arial"/>
              </a:rPr>
              <a:t>logical  blocks</a:t>
            </a:r>
            <a:r>
              <a:rPr sz="1800" spc="-5" dirty="0">
                <a:latin typeface="Arial"/>
                <a:cs typeface="Arial"/>
              </a:rPr>
              <a:t>, where the logical block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the smallest unit of</a:t>
            </a:r>
            <a:r>
              <a:rPr sz="1800" spc="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transfer.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993300"/>
              </a:buClr>
              <a:buFont typeface="BM HANNA Air"/>
              <a:buChar char="■"/>
            </a:pPr>
            <a:endParaRPr sz="2400" dirty="0">
              <a:latin typeface="Arial"/>
              <a:cs typeface="Arial"/>
            </a:endParaRPr>
          </a:p>
          <a:p>
            <a:pPr marL="355600" marR="125730" indent="-342900">
              <a:lnSpc>
                <a:spcPct val="101099"/>
              </a:lnSpc>
              <a:buClr>
                <a:srgbClr val="993300"/>
              </a:buClr>
              <a:buSzPct val="88888"/>
              <a:buFont typeface="BM HANNA Air"/>
              <a:buChar char="■"/>
              <a:tabLst>
                <a:tab pos="354965" algn="l"/>
                <a:tab pos="355600" algn="l"/>
              </a:tabLst>
            </a:pPr>
            <a:r>
              <a:rPr sz="1800" spc="-5" dirty="0">
                <a:latin typeface="Arial"/>
                <a:cs typeface="Arial"/>
              </a:rPr>
              <a:t>The 1-dimensional array of logical blocks </a:t>
            </a:r>
            <a:r>
              <a:rPr sz="1800" dirty="0">
                <a:latin typeface="Arial"/>
                <a:cs typeface="Arial"/>
              </a:rPr>
              <a:t>is </a:t>
            </a:r>
            <a:r>
              <a:rPr sz="1800" spc="-5" dirty="0">
                <a:latin typeface="Arial"/>
                <a:cs typeface="Arial"/>
              </a:rPr>
              <a:t>mapped into the sectors  of the disk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sequentially.</a:t>
            </a:r>
            <a:endParaRPr sz="1800" dirty="0">
              <a:latin typeface="Arial"/>
              <a:cs typeface="Arial"/>
            </a:endParaRPr>
          </a:p>
          <a:p>
            <a:pPr marL="755650" marR="614680" lvl="1" indent="-285750">
              <a:lnSpc>
                <a:spcPts val="2110"/>
              </a:lnSpc>
              <a:spcBef>
                <a:spcPts val="855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Sector </a:t>
            </a:r>
            <a:r>
              <a:rPr sz="1800" dirty="0">
                <a:latin typeface="Arial"/>
                <a:cs typeface="Arial"/>
              </a:rPr>
              <a:t>0 is </a:t>
            </a:r>
            <a:r>
              <a:rPr sz="1800" spc="-5" dirty="0">
                <a:latin typeface="Arial"/>
                <a:cs typeface="Arial"/>
              </a:rPr>
              <a:t>the first sector of the first track on the outermost  cylinder.</a:t>
            </a:r>
            <a:endParaRPr sz="1800" dirty="0">
              <a:latin typeface="Arial"/>
              <a:cs typeface="Arial"/>
            </a:endParaRPr>
          </a:p>
          <a:p>
            <a:pPr marL="755650" marR="5080" lvl="1" indent="-285750">
              <a:lnSpc>
                <a:spcPct val="100000"/>
              </a:lnSpc>
              <a:spcBef>
                <a:spcPts val="660"/>
              </a:spcBef>
              <a:buClr>
                <a:srgbClr val="CC6600"/>
              </a:buClr>
              <a:buSzPct val="77777"/>
              <a:buFont typeface="BM HANNA Air"/>
              <a:buChar char="●"/>
              <a:tabLst>
                <a:tab pos="755015" algn="l"/>
                <a:tab pos="755650" algn="l"/>
              </a:tabLst>
            </a:pPr>
            <a:r>
              <a:rPr sz="1800" spc="-5" dirty="0">
                <a:latin typeface="Arial"/>
                <a:cs typeface="Arial"/>
              </a:rPr>
              <a:t>Mapping proceeds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order through that track, then the rest of the  tracks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that cylinder, and then through the rest of the cylinders  from outermost to innermost.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2328862"/>
            <a:ext cx="6781800" cy="36909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6"/>
          <p:cNvSpPr txBox="1">
            <a:spLocks noGrp="1"/>
          </p:cNvSpPr>
          <p:nvPr>
            <p:ph type="title"/>
          </p:nvPr>
        </p:nvSpPr>
        <p:spPr>
          <a:xfrm>
            <a:off x="762000" y="1769508"/>
            <a:ext cx="5893588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Hadoop, the Big</a:t>
            </a:r>
            <a:r>
              <a:rPr sz="3200" spc="-70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Picture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28575099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362200"/>
            <a:ext cx="4890782" cy="3657600"/>
          </a:xfrm>
          <a:prstGeom prst="rect">
            <a:avLst/>
          </a:prstGeom>
        </p:spPr>
      </p:pic>
      <p:sp>
        <p:nvSpPr>
          <p:cNvPr id="6" name="object 7"/>
          <p:cNvSpPr txBox="1">
            <a:spLocks noGrp="1"/>
          </p:cNvSpPr>
          <p:nvPr>
            <p:ph type="title"/>
          </p:nvPr>
        </p:nvSpPr>
        <p:spPr>
          <a:xfrm>
            <a:off x="762000" y="1676400"/>
            <a:ext cx="61817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Hadoop Yarn</a:t>
            </a:r>
            <a:r>
              <a:rPr sz="3200" spc="-6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Achitecture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61244722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6"/>
          <p:cNvSpPr txBox="1">
            <a:spLocks noGrp="1"/>
          </p:cNvSpPr>
          <p:nvPr>
            <p:ph type="title"/>
          </p:nvPr>
        </p:nvSpPr>
        <p:spPr>
          <a:xfrm>
            <a:off x="838200" y="1828800"/>
            <a:ext cx="63119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chemeClr val="tx1"/>
                </a:solidFill>
              </a:rPr>
              <a:t>MapReduce</a:t>
            </a:r>
            <a:r>
              <a:rPr sz="3200" spc="-5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Workflow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3" name="object 2"/>
          <p:cNvSpPr/>
          <p:nvPr/>
        </p:nvSpPr>
        <p:spPr>
          <a:xfrm>
            <a:off x="914400" y="2362200"/>
            <a:ext cx="6800850" cy="4191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1401563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901227" y="2161615"/>
            <a:ext cx="4288809" cy="4485640"/>
            <a:chOff x="4381500" y="1117600"/>
            <a:chExt cx="4762500" cy="4876800"/>
          </a:xfrm>
        </p:grpSpPr>
        <p:sp>
          <p:nvSpPr>
            <p:cNvPr id="3" name="object 3"/>
            <p:cNvSpPr/>
            <p:nvPr/>
          </p:nvSpPr>
          <p:spPr>
            <a:xfrm>
              <a:off x="5164137" y="4206875"/>
              <a:ext cx="8255" cy="9525"/>
            </a:xfrm>
            <a:custGeom>
              <a:avLst/>
              <a:gdLst/>
              <a:ahLst/>
              <a:cxnLst/>
              <a:rect l="l" t="t" r="r" b="b"/>
              <a:pathLst>
                <a:path w="8254" h="9525">
                  <a:moveTo>
                    <a:pt x="7937" y="0"/>
                  </a:moveTo>
                  <a:lnTo>
                    <a:pt x="0" y="7937"/>
                  </a:lnTo>
                  <a:lnTo>
                    <a:pt x="4622" y="9525"/>
                  </a:lnTo>
                  <a:lnTo>
                    <a:pt x="793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81500" y="1222375"/>
              <a:ext cx="3962400" cy="477202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39000" y="1117600"/>
              <a:ext cx="1905000" cy="437515"/>
            </a:xfrm>
            <a:custGeom>
              <a:avLst/>
              <a:gdLst/>
              <a:ahLst/>
              <a:cxnLst/>
              <a:rect l="l" t="t" r="r" b="b"/>
              <a:pathLst>
                <a:path w="1905000" h="437515">
                  <a:moveTo>
                    <a:pt x="0" y="0"/>
                  </a:moveTo>
                  <a:lnTo>
                    <a:pt x="1905000" y="0"/>
                  </a:lnTo>
                  <a:lnTo>
                    <a:pt x="1905000" y="437070"/>
                  </a:lnTo>
                  <a:lnTo>
                    <a:pt x="0" y="437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813276" y="1648535"/>
            <a:ext cx="56102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solidFill>
                  <a:schemeClr val="tx1"/>
                </a:solidFill>
              </a:rPr>
              <a:t>Functions in</a:t>
            </a:r>
            <a:r>
              <a:rPr sz="3200" spc="-90" dirty="0">
                <a:solidFill>
                  <a:schemeClr val="tx1"/>
                </a:solidFill>
              </a:rPr>
              <a:t> </a:t>
            </a:r>
            <a:r>
              <a:rPr sz="3200" spc="-10" dirty="0">
                <a:solidFill>
                  <a:schemeClr val="tx1"/>
                </a:solidFill>
              </a:rPr>
              <a:t>Hadoop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13276" y="2209800"/>
            <a:ext cx="3176905" cy="3204082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312420" indent="-299720">
              <a:lnSpc>
                <a:spcPct val="100000"/>
              </a:lnSpc>
              <a:spcBef>
                <a:spcPts val="745"/>
              </a:spcBef>
              <a:buChar char="•"/>
              <a:tabLst>
                <a:tab pos="311785" algn="l"/>
                <a:tab pos="312420" algn="l"/>
              </a:tabLst>
            </a:pPr>
            <a:r>
              <a:rPr dirty="0">
                <a:latin typeface="Arial"/>
                <a:cs typeface="Arial"/>
              </a:rPr>
              <a:t>InputFormat</a:t>
            </a:r>
          </a:p>
          <a:p>
            <a:pPr marL="312420" indent="-299720">
              <a:lnSpc>
                <a:spcPct val="100000"/>
              </a:lnSpc>
              <a:spcBef>
                <a:spcPts val="650"/>
              </a:spcBef>
              <a:buChar char="•"/>
              <a:tabLst>
                <a:tab pos="311785" algn="l"/>
                <a:tab pos="312420" algn="l"/>
              </a:tabLst>
            </a:pPr>
            <a:r>
              <a:rPr dirty="0">
                <a:latin typeface="Arial"/>
                <a:cs typeface="Arial"/>
              </a:rPr>
              <a:t>Map</a:t>
            </a:r>
            <a:r>
              <a:rPr spc="-10" dirty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function</a:t>
            </a:r>
          </a:p>
          <a:p>
            <a:pPr marL="312420" indent="-299720">
              <a:lnSpc>
                <a:spcPct val="100000"/>
              </a:lnSpc>
              <a:spcBef>
                <a:spcPts val="530"/>
              </a:spcBef>
              <a:buChar char="•"/>
              <a:tabLst>
                <a:tab pos="311785" algn="l"/>
                <a:tab pos="312420" algn="l"/>
              </a:tabLst>
            </a:pPr>
            <a:r>
              <a:rPr dirty="0">
                <a:latin typeface="Arial"/>
                <a:cs typeface="Arial"/>
              </a:rPr>
              <a:t>Partitioner</a:t>
            </a:r>
          </a:p>
          <a:p>
            <a:pPr marL="312420" indent="-299720">
              <a:lnSpc>
                <a:spcPct val="100000"/>
              </a:lnSpc>
              <a:spcBef>
                <a:spcPts val="645"/>
              </a:spcBef>
              <a:buChar char="•"/>
              <a:tabLst>
                <a:tab pos="311785" algn="l"/>
                <a:tab pos="312420" algn="l"/>
              </a:tabLst>
            </a:pPr>
            <a:r>
              <a:rPr dirty="0">
                <a:latin typeface="Arial"/>
                <a:cs typeface="Arial"/>
              </a:rPr>
              <a:t>Sorting &amp;</a:t>
            </a:r>
            <a:r>
              <a:rPr spc="-75" dirty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Merging</a:t>
            </a:r>
          </a:p>
          <a:p>
            <a:pPr marL="312420" indent="-299720">
              <a:lnSpc>
                <a:spcPct val="100000"/>
              </a:lnSpc>
              <a:spcBef>
                <a:spcPts val="650"/>
              </a:spcBef>
              <a:buChar char="•"/>
              <a:tabLst>
                <a:tab pos="311785" algn="l"/>
                <a:tab pos="312420" algn="l"/>
              </a:tabLst>
            </a:pPr>
            <a:r>
              <a:rPr dirty="0">
                <a:latin typeface="Arial"/>
                <a:cs typeface="Arial"/>
              </a:rPr>
              <a:t>Combiner</a:t>
            </a:r>
          </a:p>
          <a:p>
            <a:pPr marL="312420" indent="-299720">
              <a:lnSpc>
                <a:spcPct val="100000"/>
              </a:lnSpc>
              <a:spcBef>
                <a:spcPts val="525"/>
              </a:spcBef>
              <a:buChar char="•"/>
              <a:tabLst>
                <a:tab pos="311785" algn="l"/>
                <a:tab pos="312420" algn="l"/>
              </a:tabLst>
            </a:pPr>
            <a:r>
              <a:rPr dirty="0">
                <a:latin typeface="Arial"/>
                <a:cs typeface="Arial"/>
              </a:rPr>
              <a:t>Shuffling</a:t>
            </a:r>
          </a:p>
          <a:p>
            <a:pPr marL="312420" indent="-299720">
              <a:lnSpc>
                <a:spcPct val="100000"/>
              </a:lnSpc>
              <a:spcBef>
                <a:spcPts val="650"/>
              </a:spcBef>
              <a:buChar char="•"/>
              <a:tabLst>
                <a:tab pos="311785" algn="l"/>
                <a:tab pos="312420" algn="l"/>
              </a:tabLst>
            </a:pPr>
            <a:r>
              <a:rPr dirty="0">
                <a:latin typeface="Arial"/>
                <a:cs typeface="Arial"/>
              </a:rPr>
              <a:t>Merging</a:t>
            </a:r>
          </a:p>
          <a:p>
            <a:pPr marL="312420" indent="-299720">
              <a:lnSpc>
                <a:spcPct val="100000"/>
              </a:lnSpc>
              <a:spcBef>
                <a:spcPts val="530"/>
              </a:spcBef>
              <a:buChar char="•"/>
              <a:tabLst>
                <a:tab pos="311785" algn="l"/>
                <a:tab pos="312420" algn="l"/>
              </a:tabLst>
            </a:pPr>
            <a:r>
              <a:rPr dirty="0">
                <a:latin typeface="Arial"/>
                <a:cs typeface="Arial"/>
              </a:rPr>
              <a:t>Reduce</a:t>
            </a:r>
            <a:r>
              <a:rPr spc="-25" dirty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function</a:t>
            </a:r>
          </a:p>
          <a:p>
            <a:pPr marL="312420" indent="-299720">
              <a:lnSpc>
                <a:spcPct val="100000"/>
              </a:lnSpc>
              <a:spcBef>
                <a:spcPts val="645"/>
              </a:spcBef>
              <a:buChar char="•"/>
              <a:tabLst>
                <a:tab pos="311785" algn="l"/>
                <a:tab pos="312420" algn="l"/>
              </a:tabLst>
            </a:pPr>
            <a:r>
              <a:rPr dirty="0">
                <a:latin typeface="Arial"/>
                <a:cs typeface="Arial"/>
              </a:rPr>
              <a:t>OutputFormat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6493766" y="2172878"/>
            <a:ext cx="16294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15315" algn="l"/>
              </a:tabLst>
            </a:pPr>
            <a:r>
              <a:rPr sz="2400" dirty="0">
                <a:solidFill>
                  <a:schemeClr val="bg1"/>
                </a:solidFill>
                <a:latin typeface="Wingdings"/>
                <a:cs typeface="Wingdings"/>
              </a:rPr>
              <a:t></a:t>
            </a:r>
            <a:r>
              <a:rPr sz="2400" dirty="0">
                <a:solidFill>
                  <a:schemeClr val="bg1"/>
                </a:solidFill>
                <a:latin typeface="Times New Roman"/>
                <a:cs typeface="Times New Roman"/>
              </a:rPr>
              <a:t>	</a:t>
            </a:r>
            <a:r>
              <a:rPr sz="2400" spc="-5" dirty="0">
                <a:solidFill>
                  <a:schemeClr val="bg1"/>
                </a:solidFill>
                <a:latin typeface="Arial"/>
                <a:cs typeface="Arial"/>
              </a:rPr>
              <a:t>1:many</a:t>
            </a:r>
            <a:endParaRPr sz="24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33400" y="637733"/>
            <a:ext cx="84709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chemeClr val="tx1"/>
                </a:solidFill>
              </a:rPr>
              <a:t>Lifecycle </a:t>
            </a:r>
            <a:r>
              <a:rPr sz="3200" spc="-5" dirty="0">
                <a:solidFill>
                  <a:schemeClr val="tx1"/>
                </a:solidFill>
              </a:rPr>
              <a:t>of </a:t>
            </a:r>
            <a:r>
              <a:rPr sz="3200" dirty="0">
                <a:solidFill>
                  <a:schemeClr val="tx1"/>
                </a:solidFill>
              </a:rPr>
              <a:t>a </a:t>
            </a:r>
            <a:r>
              <a:rPr sz="3200" spc="-10" dirty="0">
                <a:solidFill>
                  <a:schemeClr val="tx1"/>
                </a:solidFill>
              </a:rPr>
              <a:t>MapReduce</a:t>
            </a:r>
            <a:r>
              <a:rPr sz="3200" spc="-60" dirty="0">
                <a:solidFill>
                  <a:schemeClr val="tx1"/>
                </a:solidFill>
              </a:rPr>
              <a:t> </a:t>
            </a:r>
            <a:r>
              <a:rPr sz="3200" spc="-10" dirty="0">
                <a:solidFill>
                  <a:schemeClr val="tx1"/>
                </a:solidFill>
              </a:rPr>
              <a:t>Job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8" name="object 8"/>
          <p:cNvSpPr/>
          <p:nvPr/>
        </p:nvSpPr>
        <p:spPr>
          <a:xfrm>
            <a:off x="1676400" y="1245108"/>
            <a:ext cx="4648200" cy="5257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6348969" y="2268496"/>
            <a:ext cx="129345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Map</a:t>
            </a:r>
            <a:r>
              <a:rPr sz="2000" spc="-55" dirty="0">
                <a:solidFill>
                  <a:srgbClr val="A13B39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function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981200" y="2362200"/>
            <a:ext cx="4118658" cy="280416"/>
          </a:xfrm>
          <a:custGeom>
            <a:avLst/>
            <a:gdLst/>
            <a:ahLst/>
            <a:cxnLst/>
            <a:rect l="l" t="t" r="r" b="b"/>
            <a:pathLst>
              <a:path w="5334000" h="304800">
                <a:moveTo>
                  <a:pt x="0" y="0"/>
                </a:moveTo>
                <a:lnTo>
                  <a:pt x="5334003" y="0"/>
                </a:lnTo>
                <a:lnTo>
                  <a:pt x="5334003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ln w="15875">
            <a:solidFill>
              <a:srgbClr val="C0504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322325" y="3407606"/>
            <a:ext cx="1566561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Reduce</a:t>
            </a:r>
            <a:r>
              <a:rPr sz="2000" spc="-60" dirty="0">
                <a:solidFill>
                  <a:srgbClr val="A13B39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function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981200" y="3657600"/>
            <a:ext cx="4118658" cy="237254"/>
          </a:xfrm>
          <a:custGeom>
            <a:avLst/>
            <a:gdLst/>
            <a:ahLst/>
            <a:cxnLst/>
            <a:rect l="l" t="t" r="r" b="b"/>
            <a:pathLst>
              <a:path w="5334000" h="304800">
                <a:moveTo>
                  <a:pt x="0" y="0"/>
                </a:moveTo>
                <a:lnTo>
                  <a:pt x="5334003" y="0"/>
                </a:lnTo>
                <a:lnTo>
                  <a:pt x="5334003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ln w="15875">
            <a:solidFill>
              <a:srgbClr val="C0504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256827" y="5526500"/>
            <a:ext cx="3276600" cy="613694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381000" marR="5080" indent="-368300">
              <a:lnSpc>
                <a:spcPct val="100800"/>
              </a:lnSpc>
              <a:spcBef>
                <a:spcPts val="75"/>
              </a:spcBef>
            </a:pPr>
            <a:r>
              <a:rPr lang="en-US"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	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Run this program as</a:t>
            </a:r>
            <a:r>
              <a:rPr lang="en-US" sz="2000" spc="-35" dirty="0">
                <a:solidFill>
                  <a:srgbClr val="A13B39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A13B39"/>
                </a:solidFill>
                <a:latin typeface="Times New Roman"/>
                <a:cs typeface="Times New Roman"/>
              </a:rPr>
              <a:t>a  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MapReduce</a:t>
            </a:r>
            <a:r>
              <a:rPr sz="2000" spc="-20" dirty="0">
                <a:solidFill>
                  <a:srgbClr val="A13B39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job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3657600" y="6191248"/>
            <a:ext cx="1882815" cy="105156"/>
          </a:xfrm>
          <a:custGeom>
            <a:avLst/>
            <a:gdLst/>
            <a:ahLst/>
            <a:cxnLst/>
            <a:rect l="l" t="t" r="r" b="b"/>
            <a:pathLst>
              <a:path w="2438400" h="114300">
                <a:moveTo>
                  <a:pt x="114300" y="0"/>
                </a:moveTo>
                <a:lnTo>
                  <a:pt x="0" y="57149"/>
                </a:lnTo>
                <a:lnTo>
                  <a:pt x="114300" y="114299"/>
                </a:lnTo>
                <a:lnTo>
                  <a:pt x="114300" y="76200"/>
                </a:lnTo>
                <a:lnTo>
                  <a:pt x="95250" y="76199"/>
                </a:lnTo>
                <a:lnTo>
                  <a:pt x="95250" y="38099"/>
                </a:lnTo>
                <a:lnTo>
                  <a:pt x="114300" y="38099"/>
                </a:lnTo>
                <a:lnTo>
                  <a:pt x="114300" y="0"/>
                </a:lnTo>
                <a:close/>
              </a:path>
              <a:path w="2438400" h="114300">
                <a:moveTo>
                  <a:pt x="114300" y="38100"/>
                </a:moveTo>
                <a:lnTo>
                  <a:pt x="114300" y="76200"/>
                </a:lnTo>
                <a:lnTo>
                  <a:pt x="2438400" y="76202"/>
                </a:lnTo>
                <a:lnTo>
                  <a:pt x="2438400" y="38102"/>
                </a:lnTo>
                <a:lnTo>
                  <a:pt x="114300" y="38100"/>
                </a:lnTo>
                <a:close/>
              </a:path>
              <a:path w="2438400" h="114300">
                <a:moveTo>
                  <a:pt x="95250" y="38099"/>
                </a:moveTo>
                <a:lnTo>
                  <a:pt x="95250" y="76199"/>
                </a:lnTo>
                <a:lnTo>
                  <a:pt x="114300" y="76200"/>
                </a:lnTo>
                <a:lnTo>
                  <a:pt x="114300" y="38100"/>
                </a:lnTo>
                <a:lnTo>
                  <a:pt x="95250" y="38099"/>
                </a:lnTo>
                <a:close/>
              </a:path>
              <a:path w="2438400" h="114300">
                <a:moveTo>
                  <a:pt x="114300" y="38099"/>
                </a:moveTo>
                <a:lnTo>
                  <a:pt x="95250" y="38099"/>
                </a:lnTo>
                <a:lnTo>
                  <a:pt x="114300" y="38100"/>
                </a:lnTo>
                <a:close/>
              </a:path>
            </a:pathLst>
          </a:custGeom>
          <a:solidFill>
            <a:srgbClr val="99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33400" y="637733"/>
            <a:ext cx="84709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chemeClr val="tx1"/>
                </a:solidFill>
              </a:rPr>
              <a:t>Lifecycle </a:t>
            </a:r>
            <a:r>
              <a:rPr sz="3200" spc="-5" dirty="0">
                <a:solidFill>
                  <a:schemeClr val="tx1"/>
                </a:solidFill>
              </a:rPr>
              <a:t>of </a:t>
            </a:r>
            <a:r>
              <a:rPr sz="3200" dirty="0">
                <a:solidFill>
                  <a:schemeClr val="tx1"/>
                </a:solidFill>
              </a:rPr>
              <a:t>a </a:t>
            </a:r>
            <a:r>
              <a:rPr sz="3200" spc="-10" dirty="0">
                <a:solidFill>
                  <a:schemeClr val="tx1"/>
                </a:solidFill>
              </a:rPr>
              <a:t>MapReduce</a:t>
            </a:r>
            <a:r>
              <a:rPr sz="3200" spc="-60" dirty="0">
                <a:solidFill>
                  <a:schemeClr val="tx1"/>
                </a:solidFill>
              </a:rPr>
              <a:t> </a:t>
            </a:r>
            <a:r>
              <a:rPr sz="3200" spc="-10" dirty="0">
                <a:solidFill>
                  <a:schemeClr val="tx1"/>
                </a:solidFill>
              </a:rPr>
              <a:t>Job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8" name="object 8"/>
          <p:cNvSpPr/>
          <p:nvPr/>
        </p:nvSpPr>
        <p:spPr>
          <a:xfrm>
            <a:off x="1676400" y="1245108"/>
            <a:ext cx="4648200" cy="5257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6348969" y="2268496"/>
            <a:ext cx="129345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Map</a:t>
            </a:r>
            <a:r>
              <a:rPr sz="2000" spc="-55" dirty="0">
                <a:solidFill>
                  <a:srgbClr val="A13B39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function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981200" y="2362200"/>
            <a:ext cx="4118658" cy="280416"/>
          </a:xfrm>
          <a:custGeom>
            <a:avLst/>
            <a:gdLst/>
            <a:ahLst/>
            <a:cxnLst/>
            <a:rect l="l" t="t" r="r" b="b"/>
            <a:pathLst>
              <a:path w="5334000" h="304800">
                <a:moveTo>
                  <a:pt x="0" y="0"/>
                </a:moveTo>
                <a:lnTo>
                  <a:pt x="5334003" y="0"/>
                </a:lnTo>
                <a:lnTo>
                  <a:pt x="5334003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ln w="15875">
            <a:solidFill>
              <a:srgbClr val="C0504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322325" y="3407606"/>
            <a:ext cx="1566561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Reduce</a:t>
            </a:r>
            <a:r>
              <a:rPr sz="2000" spc="-60" dirty="0">
                <a:solidFill>
                  <a:srgbClr val="A13B39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function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981200" y="3657600"/>
            <a:ext cx="4118658" cy="237254"/>
          </a:xfrm>
          <a:custGeom>
            <a:avLst/>
            <a:gdLst/>
            <a:ahLst/>
            <a:cxnLst/>
            <a:rect l="l" t="t" r="r" b="b"/>
            <a:pathLst>
              <a:path w="5334000" h="304800">
                <a:moveTo>
                  <a:pt x="0" y="0"/>
                </a:moveTo>
                <a:lnTo>
                  <a:pt x="5334003" y="0"/>
                </a:lnTo>
                <a:lnTo>
                  <a:pt x="5334003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ln w="15875">
            <a:solidFill>
              <a:srgbClr val="C0504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256827" y="5526500"/>
            <a:ext cx="3276600" cy="613694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381000" marR="5080" indent="-368300">
              <a:lnSpc>
                <a:spcPct val="100800"/>
              </a:lnSpc>
              <a:spcBef>
                <a:spcPts val="75"/>
              </a:spcBef>
            </a:pPr>
            <a:r>
              <a:rPr lang="en-US"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	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Run this program as</a:t>
            </a:r>
            <a:r>
              <a:rPr lang="en-US" sz="2000" spc="-35" dirty="0">
                <a:solidFill>
                  <a:srgbClr val="A13B39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A13B39"/>
                </a:solidFill>
                <a:latin typeface="Times New Roman"/>
                <a:cs typeface="Times New Roman"/>
              </a:rPr>
              <a:t>a  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MapReduce</a:t>
            </a:r>
            <a:r>
              <a:rPr sz="2000" spc="-20" dirty="0">
                <a:solidFill>
                  <a:srgbClr val="A13B39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A13B39"/>
                </a:solidFill>
                <a:latin typeface="Times New Roman"/>
                <a:cs typeface="Times New Roman"/>
              </a:rPr>
              <a:t>job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3657600" y="6191248"/>
            <a:ext cx="1882815" cy="105156"/>
          </a:xfrm>
          <a:custGeom>
            <a:avLst/>
            <a:gdLst/>
            <a:ahLst/>
            <a:cxnLst/>
            <a:rect l="l" t="t" r="r" b="b"/>
            <a:pathLst>
              <a:path w="2438400" h="114300">
                <a:moveTo>
                  <a:pt x="114300" y="0"/>
                </a:moveTo>
                <a:lnTo>
                  <a:pt x="0" y="57149"/>
                </a:lnTo>
                <a:lnTo>
                  <a:pt x="114300" y="114299"/>
                </a:lnTo>
                <a:lnTo>
                  <a:pt x="114300" y="76200"/>
                </a:lnTo>
                <a:lnTo>
                  <a:pt x="95250" y="76199"/>
                </a:lnTo>
                <a:lnTo>
                  <a:pt x="95250" y="38099"/>
                </a:lnTo>
                <a:lnTo>
                  <a:pt x="114300" y="38099"/>
                </a:lnTo>
                <a:lnTo>
                  <a:pt x="114300" y="0"/>
                </a:lnTo>
                <a:close/>
              </a:path>
              <a:path w="2438400" h="114300">
                <a:moveTo>
                  <a:pt x="114300" y="38100"/>
                </a:moveTo>
                <a:lnTo>
                  <a:pt x="114300" y="76200"/>
                </a:lnTo>
                <a:lnTo>
                  <a:pt x="2438400" y="76202"/>
                </a:lnTo>
                <a:lnTo>
                  <a:pt x="2438400" y="38102"/>
                </a:lnTo>
                <a:lnTo>
                  <a:pt x="114300" y="38100"/>
                </a:lnTo>
                <a:close/>
              </a:path>
              <a:path w="2438400" h="114300">
                <a:moveTo>
                  <a:pt x="95250" y="38099"/>
                </a:moveTo>
                <a:lnTo>
                  <a:pt x="95250" y="76199"/>
                </a:lnTo>
                <a:lnTo>
                  <a:pt x="114300" y="76200"/>
                </a:lnTo>
                <a:lnTo>
                  <a:pt x="114300" y="38100"/>
                </a:lnTo>
                <a:lnTo>
                  <a:pt x="95250" y="38099"/>
                </a:lnTo>
                <a:close/>
              </a:path>
              <a:path w="2438400" h="114300">
                <a:moveTo>
                  <a:pt x="114300" y="38099"/>
                </a:moveTo>
                <a:lnTo>
                  <a:pt x="95250" y="38099"/>
                </a:lnTo>
                <a:lnTo>
                  <a:pt x="114300" y="38100"/>
                </a:lnTo>
                <a:close/>
              </a:path>
            </a:pathLst>
          </a:custGeom>
          <a:solidFill>
            <a:srgbClr val="99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5" name="object 14"/>
          <p:cNvGrpSpPr/>
          <p:nvPr/>
        </p:nvGrpSpPr>
        <p:grpSpPr>
          <a:xfrm>
            <a:off x="457200" y="1828800"/>
            <a:ext cx="5638800" cy="4324350"/>
            <a:chOff x="457200" y="1828800"/>
            <a:chExt cx="5638800" cy="4324350"/>
          </a:xfrm>
        </p:grpSpPr>
        <p:sp>
          <p:nvSpPr>
            <p:cNvPr id="16" name="object 15"/>
            <p:cNvSpPr/>
            <p:nvPr/>
          </p:nvSpPr>
          <p:spPr>
            <a:xfrm>
              <a:off x="3657600" y="6038848"/>
              <a:ext cx="2438400" cy="114300"/>
            </a:xfrm>
            <a:custGeom>
              <a:avLst/>
              <a:gdLst/>
              <a:ahLst/>
              <a:cxnLst/>
              <a:rect l="l" t="t" r="r" b="b"/>
              <a:pathLst>
                <a:path w="2438400" h="114300">
                  <a:moveTo>
                    <a:pt x="114300" y="0"/>
                  </a:moveTo>
                  <a:lnTo>
                    <a:pt x="0" y="57149"/>
                  </a:lnTo>
                  <a:lnTo>
                    <a:pt x="114300" y="114299"/>
                  </a:lnTo>
                  <a:lnTo>
                    <a:pt x="114300" y="76200"/>
                  </a:lnTo>
                  <a:lnTo>
                    <a:pt x="95250" y="76199"/>
                  </a:lnTo>
                  <a:lnTo>
                    <a:pt x="95250" y="38099"/>
                  </a:lnTo>
                  <a:lnTo>
                    <a:pt x="114300" y="38099"/>
                  </a:lnTo>
                  <a:lnTo>
                    <a:pt x="114300" y="0"/>
                  </a:lnTo>
                  <a:close/>
                </a:path>
                <a:path w="2438400" h="114300">
                  <a:moveTo>
                    <a:pt x="114300" y="38100"/>
                  </a:moveTo>
                  <a:lnTo>
                    <a:pt x="114300" y="76200"/>
                  </a:lnTo>
                  <a:lnTo>
                    <a:pt x="2438400" y="76202"/>
                  </a:lnTo>
                  <a:lnTo>
                    <a:pt x="2438400" y="38102"/>
                  </a:lnTo>
                  <a:lnTo>
                    <a:pt x="114300" y="38100"/>
                  </a:lnTo>
                  <a:close/>
                </a:path>
                <a:path w="2438400" h="114300">
                  <a:moveTo>
                    <a:pt x="95250" y="38099"/>
                  </a:moveTo>
                  <a:lnTo>
                    <a:pt x="95250" y="76199"/>
                  </a:lnTo>
                  <a:lnTo>
                    <a:pt x="114300" y="76200"/>
                  </a:lnTo>
                  <a:lnTo>
                    <a:pt x="114300" y="38100"/>
                  </a:lnTo>
                  <a:lnTo>
                    <a:pt x="95250" y="38099"/>
                  </a:lnTo>
                  <a:close/>
                </a:path>
                <a:path w="2438400" h="114300">
                  <a:moveTo>
                    <a:pt x="114300" y="38099"/>
                  </a:moveTo>
                  <a:lnTo>
                    <a:pt x="95250" y="38099"/>
                  </a:lnTo>
                  <a:lnTo>
                    <a:pt x="114300" y="38100"/>
                  </a:lnTo>
                  <a:close/>
                </a:path>
              </a:pathLst>
            </a:custGeom>
            <a:solidFill>
              <a:srgbClr val="99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6"/>
            <p:cNvSpPr/>
            <p:nvPr/>
          </p:nvSpPr>
          <p:spPr>
            <a:xfrm>
              <a:off x="457200" y="1828800"/>
              <a:ext cx="1106487" cy="202088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51801971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object 74"/>
          <p:cNvSpPr/>
          <p:nvPr/>
        </p:nvSpPr>
        <p:spPr>
          <a:xfrm>
            <a:off x="2438400" y="1390650"/>
            <a:ext cx="5791200" cy="114300"/>
          </a:xfrm>
          <a:custGeom>
            <a:avLst/>
            <a:gdLst/>
            <a:ahLst/>
            <a:cxnLst/>
            <a:rect l="l" t="t" r="r" b="b"/>
            <a:pathLst>
              <a:path w="5791200" h="114300">
                <a:moveTo>
                  <a:pt x="5676900" y="0"/>
                </a:moveTo>
                <a:lnTo>
                  <a:pt x="5676900" y="114300"/>
                </a:lnTo>
                <a:lnTo>
                  <a:pt x="5753100" y="76200"/>
                </a:lnTo>
                <a:lnTo>
                  <a:pt x="5695950" y="76200"/>
                </a:lnTo>
                <a:lnTo>
                  <a:pt x="5695950" y="38100"/>
                </a:lnTo>
                <a:lnTo>
                  <a:pt x="5753100" y="38100"/>
                </a:lnTo>
                <a:lnTo>
                  <a:pt x="5676900" y="0"/>
                </a:lnTo>
                <a:close/>
              </a:path>
              <a:path w="5791200" h="114300">
                <a:moveTo>
                  <a:pt x="5676900" y="38100"/>
                </a:moveTo>
                <a:lnTo>
                  <a:pt x="0" y="38100"/>
                </a:lnTo>
                <a:lnTo>
                  <a:pt x="0" y="76200"/>
                </a:lnTo>
                <a:lnTo>
                  <a:pt x="5676900" y="76200"/>
                </a:lnTo>
                <a:lnTo>
                  <a:pt x="5676900" y="38100"/>
                </a:lnTo>
                <a:close/>
              </a:path>
              <a:path w="5791200" h="114300">
                <a:moveTo>
                  <a:pt x="5753100" y="38100"/>
                </a:moveTo>
                <a:lnTo>
                  <a:pt x="5695950" y="38100"/>
                </a:lnTo>
                <a:lnTo>
                  <a:pt x="5695950" y="76200"/>
                </a:lnTo>
                <a:lnTo>
                  <a:pt x="5753100" y="76200"/>
                </a:lnTo>
                <a:lnTo>
                  <a:pt x="5791200" y="57150"/>
                </a:lnTo>
                <a:lnTo>
                  <a:pt x="5753100" y="381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 txBox="1">
            <a:spLocks noGrp="1"/>
          </p:cNvSpPr>
          <p:nvPr>
            <p:ph type="title"/>
          </p:nvPr>
        </p:nvSpPr>
        <p:spPr>
          <a:xfrm>
            <a:off x="762000" y="1676400"/>
            <a:ext cx="8458200" cy="559769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3200" spc="-10" dirty="0">
                <a:solidFill>
                  <a:schemeClr val="tx1"/>
                </a:solidFill>
              </a:rPr>
              <a:t>Lifecycle </a:t>
            </a:r>
            <a:r>
              <a:rPr sz="3200" spc="-5" dirty="0">
                <a:solidFill>
                  <a:schemeClr val="tx1"/>
                </a:solidFill>
              </a:rPr>
              <a:t>of </a:t>
            </a:r>
            <a:r>
              <a:rPr sz="3200" dirty="0">
                <a:solidFill>
                  <a:schemeClr val="tx1"/>
                </a:solidFill>
              </a:rPr>
              <a:t>a </a:t>
            </a:r>
            <a:r>
              <a:rPr sz="3200" spc="-10" dirty="0">
                <a:solidFill>
                  <a:schemeClr val="tx1"/>
                </a:solidFill>
              </a:rPr>
              <a:t>MapReduce</a:t>
            </a:r>
            <a:r>
              <a:rPr lang="en-US" sz="3200" spc="-10" dirty="0">
                <a:solidFill>
                  <a:schemeClr val="tx1"/>
                </a:solidFill>
              </a:rPr>
              <a:t> Job</a:t>
            </a:r>
            <a:endParaRPr sz="2400" dirty="0">
              <a:solidFill>
                <a:schemeClr val="tx1"/>
              </a:solidFill>
              <a:latin typeface="Carlito"/>
              <a:cs typeface="Carlito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967739" y="5552340"/>
            <a:ext cx="7160895" cy="551818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314960" marR="5080" indent="-302895">
              <a:lnSpc>
                <a:spcPct val="100800"/>
              </a:lnSpc>
              <a:spcBef>
                <a:spcPts val="75"/>
              </a:spcBef>
            </a:pPr>
            <a:r>
              <a:rPr spc="-5" dirty="0">
                <a:solidFill>
                  <a:srgbClr val="A13B39"/>
                </a:solidFill>
                <a:latin typeface="Carlito"/>
                <a:cs typeface="Carlito"/>
              </a:rPr>
              <a:t>How </a:t>
            </a:r>
            <a:r>
              <a:rPr dirty="0">
                <a:solidFill>
                  <a:srgbClr val="A13B39"/>
                </a:solidFill>
                <a:latin typeface="Carlito"/>
                <a:cs typeface="Carlito"/>
              </a:rPr>
              <a:t>are </a:t>
            </a:r>
            <a:r>
              <a:rPr spc="-5" dirty="0">
                <a:solidFill>
                  <a:srgbClr val="A13B39"/>
                </a:solidFill>
                <a:latin typeface="Carlito"/>
                <a:cs typeface="Carlito"/>
              </a:rPr>
              <a:t>the </a:t>
            </a:r>
            <a:r>
              <a:rPr dirty="0">
                <a:solidFill>
                  <a:srgbClr val="A13B39"/>
                </a:solidFill>
                <a:latin typeface="Carlito"/>
                <a:cs typeface="Carlito"/>
              </a:rPr>
              <a:t>number </a:t>
            </a:r>
            <a:r>
              <a:rPr spc="-5" dirty="0">
                <a:solidFill>
                  <a:srgbClr val="A13B39"/>
                </a:solidFill>
                <a:latin typeface="Carlito"/>
                <a:cs typeface="Carlito"/>
              </a:rPr>
              <a:t>of splits, </a:t>
            </a:r>
            <a:r>
              <a:rPr dirty="0">
                <a:solidFill>
                  <a:srgbClr val="A13B39"/>
                </a:solidFill>
                <a:latin typeface="Carlito"/>
                <a:cs typeface="Carlito"/>
              </a:rPr>
              <a:t>number </a:t>
            </a:r>
            <a:r>
              <a:rPr spc="-5" dirty="0">
                <a:solidFill>
                  <a:srgbClr val="A13B39"/>
                </a:solidFill>
                <a:latin typeface="Carlito"/>
                <a:cs typeface="Carlito"/>
              </a:rPr>
              <a:t>of map </a:t>
            </a:r>
            <a:r>
              <a:rPr dirty="0">
                <a:solidFill>
                  <a:srgbClr val="A13B39"/>
                </a:solidFill>
                <a:latin typeface="Carlito"/>
                <a:cs typeface="Carlito"/>
              </a:rPr>
              <a:t>and reduce  </a:t>
            </a:r>
            <a:r>
              <a:rPr spc="-5" dirty="0">
                <a:solidFill>
                  <a:srgbClr val="A13B39"/>
                </a:solidFill>
                <a:latin typeface="Carlito"/>
                <a:cs typeface="Carlito"/>
              </a:rPr>
              <a:t>tasks, memory allocation to tasks, etc.,</a:t>
            </a:r>
            <a:r>
              <a:rPr spc="-30" dirty="0">
                <a:solidFill>
                  <a:srgbClr val="A13B39"/>
                </a:solidFill>
                <a:latin typeface="Carlito"/>
                <a:cs typeface="Carlito"/>
              </a:rPr>
              <a:t> </a:t>
            </a:r>
            <a:r>
              <a:rPr dirty="0">
                <a:solidFill>
                  <a:srgbClr val="A13B39"/>
                </a:solidFill>
                <a:latin typeface="Carlito"/>
                <a:cs typeface="Carlito"/>
              </a:rPr>
              <a:t>determined?</a:t>
            </a:r>
            <a:endParaRPr dirty="0">
              <a:latin typeface="Carlito"/>
              <a:cs typeface="Carlito"/>
            </a:endParaRPr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011" y="2236169"/>
            <a:ext cx="7362825" cy="3076575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85800" y="1752600"/>
            <a:ext cx="817958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0" dirty="0">
                <a:solidFill>
                  <a:schemeClr val="tx1"/>
                </a:solidFill>
              </a:rPr>
              <a:t>Job </a:t>
            </a:r>
            <a:r>
              <a:rPr sz="3200" spc="-5" dirty="0">
                <a:solidFill>
                  <a:schemeClr val="tx1"/>
                </a:solidFill>
              </a:rPr>
              <a:t>Configuration</a:t>
            </a:r>
            <a:r>
              <a:rPr sz="3200" spc="-35" dirty="0">
                <a:solidFill>
                  <a:schemeClr val="tx1"/>
                </a:solidFill>
              </a:rPr>
              <a:t> </a:t>
            </a:r>
            <a:r>
              <a:rPr sz="3200" spc="-5" dirty="0">
                <a:solidFill>
                  <a:schemeClr val="tx1"/>
                </a:solidFill>
              </a:rPr>
              <a:t>Parameters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29200" y="2895600"/>
            <a:ext cx="2720975" cy="156210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355600" marR="5080" indent="-342900">
              <a:lnSpc>
                <a:spcPct val="100800"/>
              </a:lnSpc>
              <a:spcBef>
                <a:spcPts val="75"/>
              </a:spcBef>
              <a:buClr>
                <a:srgbClr val="993300"/>
              </a:buClr>
              <a:buSzPct val="91666"/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Times New Roman"/>
                <a:cs typeface="Times New Roman"/>
              </a:rPr>
              <a:t>190+ </a:t>
            </a:r>
            <a:r>
              <a:rPr sz="2400" spc="-5" dirty="0">
                <a:latin typeface="Times New Roman"/>
                <a:cs typeface="Times New Roman"/>
              </a:rPr>
              <a:t>parameters</a:t>
            </a:r>
            <a:r>
              <a:rPr sz="2400" spc="-8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in  Hadoop</a:t>
            </a:r>
            <a:endParaRPr sz="2400" dirty="0">
              <a:latin typeface="Times New Roman"/>
              <a:cs typeface="Times New Roman"/>
            </a:endParaRPr>
          </a:p>
          <a:p>
            <a:pPr marL="355600" marR="311150" indent="-342900">
              <a:lnSpc>
                <a:spcPct val="100800"/>
              </a:lnSpc>
              <a:spcBef>
                <a:spcPts val="505"/>
              </a:spcBef>
              <a:buClr>
                <a:srgbClr val="993300"/>
              </a:buClr>
              <a:buSzPct val="91666"/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Times New Roman"/>
                <a:cs typeface="Times New Roman"/>
              </a:rPr>
              <a:t>Set manually </a:t>
            </a:r>
            <a:r>
              <a:rPr sz="2400" dirty="0">
                <a:latin typeface="Times New Roman"/>
                <a:cs typeface="Times New Roman"/>
              </a:rPr>
              <a:t>or  </a:t>
            </a:r>
            <a:r>
              <a:rPr sz="2400" spc="-5" dirty="0">
                <a:latin typeface="Times New Roman"/>
                <a:cs typeface="Times New Roman"/>
              </a:rPr>
              <a:t>defaults are</a:t>
            </a:r>
            <a:r>
              <a:rPr sz="2400" spc="-5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used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38200" y="2362200"/>
            <a:ext cx="3810000" cy="4191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993886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51764" y="1784621"/>
            <a:ext cx="257810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chemeClr val="tx1"/>
                </a:solidFill>
              </a:rPr>
              <a:t>P</a:t>
            </a:r>
            <a:r>
              <a:rPr sz="3200" spc="5" dirty="0">
                <a:solidFill>
                  <a:schemeClr val="tx1"/>
                </a:solidFill>
              </a:rPr>
              <a:t>r</a:t>
            </a:r>
            <a:r>
              <a:rPr sz="3200" spc="-10" dirty="0">
                <a:solidFill>
                  <a:schemeClr val="tx1"/>
                </a:solidFill>
              </a:rPr>
              <a:t>ob</a:t>
            </a:r>
            <a:r>
              <a:rPr sz="3200" spc="-5" dirty="0">
                <a:solidFill>
                  <a:schemeClr val="tx1"/>
                </a:solidFill>
              </a:rPr>
              <a:t>le</a:t>
            </a:r>
            <a:r>
              <a:rPr sz="32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751764" y="2361164"/>
            <a:ext cx="8011236" cy="793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55600" marR="5080" indent="-342900">
              <a:lnSpc>
                <a:spcPct val="98500"/>
              </a:lnSpc>
              <a:spcBef>
                <a:spcPts val="130"/>
              </a:spcBef>
              <a:buClr>
                <a:srgbClr val="993300"/>
              </a:buClr>
              <a:buSzPct val="88888"/>
              <a:buFont typeface="Wingdings"/>
              <a:buChar char=""/>
              <a:tabLst>
                <a:tab pos="354965" algn="l"/>
                <a:tab pos="355600" algn="l"/>
              </a:tabLst>
            </a:pPr>
            <a:r>
              <a:rPr sz="1700" spc="-5" dirty="0">
                <a:latin typeface="Arial"/>
                <a:cs typeface="Arial"/>
              </a:rPr>
              <a:t>You’ve been hired by Orange Computer to help design </a:t>
            </a:r>
            <a:r>
              <a:rPr sz="1700" dirty="0">
                <a:latin typeface="Arial"/>
                <a:cs typeface="Arial"/>
              </a:rPr>
              <a:t>a </a:t>
            </a:r>
            <a:r>
              <a:rPr sz="1700" spc="-5" dirty="0">
                <a:latin typeface="Arial"/>
                <a:cs typeface="Arial"/>
              </a:rPr>
              <a:t>new  processor and Orange Pro laptop. After choosing the display, case,  and other components, you are left with $460 to spend on the  following</a:t>
            </a:r>
            <a:r>
              <a:rPr sz="1700" spc="-1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components: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68754" y="5003726"/>
            <a:ext cx="7752082" cy="13208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  <a:buClr>
                <a:srgbClr val="993300"/>
              </a:buClr>
              <a:buSzPct val="88888"/>
              <a:buFont typeface="Wingdings"/>
              <a:buChar char=""/>
              <a:tabLst>
                <a:tab pos="354965" algn="l"/>
                <a:tab pos="355600" algn="l"/>
              </a:tabLst>
            </a:pPr>
            <a:r>
              <a:rPr sz="1700" spc="-5" dirty="0">
                <a:latin typeface="Arial"/>
                <a:cs typeface="Arial"/>
              </a:rPr>
              <a:t>The page </a:t>
            </a:r>
            <a:r>
              <a:rPr sz="1700" dirty="0">
                <a:latin typeface="Arial"/>
                <a:cs typeface="Arial"/>
              </a:rPr>
              <a:t>size is </a:t>
            </a:r>
            <a:r>
              <a:rPr sz="1700" spc="-5" dirty="0">
                <a:latin typeface="Arial"/>
                <a:cs typeface="Arial"/>
              </a:rPr>
              <a:t>fixed at 64 KB. Assume you want to run up to 20  applications simultaneously. Each application has an overall  maximum </a:t>
            </a:r>
            <a:r>
              <a:rPr sz="1700" dirty="0">
                <a:latin typeface="Arial"/>
                <a:cs typeface="Arial"/>
              </a:rPr>
              <a:t>size </a:t>
            </a:r>
            <a:r>
              <a:rPr sz="1700" spc="-5" dirty="0">
                <a:latin typeface="Arial"/>
                <a:cs typeface="Arial"/>
              </a:rPr>
              <a:t>of </a:t>
            </a:r>
            <a:r>
              <a:rPr sz="1700" dirty="0">
                <a:latin typeface="Arial"/>
                <a:cs typeface="Arial"/>
              </a:rPr>
              <a:t>1 </a:t>
            </a:r>
            <a:r>
              <a:rPr sz="1700" spc="-5" dirty="0">
                <a:latin typeface="Arial"/>
                <a:cs typeface="Arial"/>
              </a:rPr>
              <a:t>GB and </a:t>
            </a:r>
            <a:r>
              <a:rPr sz="1700" dirty="0">
                <a:latin typeface="Arial"/>
                <a:cs typeface="Arial"/>
              </a:rPr>
              <a:t>a </a:t>
            </a:r>
            <a:r>
              <a:rPr sz="1700" spc="-5" dirty="0">
                <a:latin typeface="Arial"/>
                <a:cs typeface="Arial"/>
              </a:rPr>
              <a:t>working set </a:t>
            </a:r>
            <a:r>
              <a:rPr sz="1700" dirty="0">
                <a:latin typeface="Arial"/>
                <a:cs typeface="Arial"/>
              </a:rPr>
              <a:t>size </a:t>
            </a:r>
            <a:r>
              <a:rPr sz="1700" spc="-5" dirty="0">
                <a:latin typeface="Arial"/>
                <a:cs typeface="Arial"/>
              </a:rPr>
              <a:t>of 256 MB. TLB  entries do not have Process Identifiers. Discuss how you would  divide the available funds across the various items to optimize  performance.</a:t>
            </a:r>
            <a:endParaRPr sz="1700" dirty="0">
              <a:latin typeface="Arial"/>
              <a:cs typeface="Arial"/>
            </a:endParaRPr>
          </a:p>
        </p:txBody>
      </p:sp>
      <p:graphicFrame>
        <p:nvGraphicFramePr>
          <p:cNvPr id="8" name="object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24145"/>
              </p:ext>
            </p:extLst>
          </p:nvPr>
        </p:nvGraphicFramePr>
        <p:xfrm>
          <a:off x="1000808" y="3413760"/>
          <a:ext cx="7350756" cy="1463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376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7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76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76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b="1" spc="-5" dirty="0">
                          <a:latin typeface="Times New Roman"/>
                          <a:cs typeface="Times New Roman"/>
                        </a:rPr>
                        <a:t>Item</a:t>
                      </a: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b="1" spc="-5" dirty="0">
                          <a:latin typeface="Times New Roman"/>
                          <a:cs typeface="Times New Roman"/>
                        </a:rPr>
                        <a:t>Latency</a:t>
                      </a: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b="1" spc="-5" dirty="0">
                          <a:latin typeface="Times New Roman"/>
                          <a:cs typeface="Times New Roman"/>
                        </a:rPr>
                        <a:t>Minimum</a:t>
                      </a:r>
                      <a:r>
                        <a:rPr sz="1800" b="1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b="1" spc="-5" dirty="0">
                          <a:latin typeface="Times New Roman"/>
                          <a:cs typeface="Times New Roman"/>
                        </a:rPr>
                        <a:t>Size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b="1" spc="-5" dirty="0">
                          <a:latin typeface="Times New Roman"/>
                          <a:cs typeface="Times New Roman"/>
                        </a:rPr>
                        <a:t>Cost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TLB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10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ns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256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entries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$0.10/entry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Main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memory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180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ns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GB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$10/GB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Magnetic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Disk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8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ms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(8M</a:t>
                      </a:r>
                      <a:r>
                        <a:rPr sz="18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ns)</a:t>
                      </a: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300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GB</a:t>
                      </a: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$0.10/GB</a:t>
                      </a:r>
                      <a:endParaRPr sz="1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330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528FC0F3-40D9-970D-3AD6-2A186EBEA306}"/>
              </a:ext>
            </a:extLst>
          </p:cNvPr>
          <p:cNvSpPr txBox="1"/>
          <p:nvPr/>
        </p:nvSpPr>
        <p:spPr>
          <a:xfrm>
            <a:off x="267781" y="6567787"/>
            <a:ext cx="293261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i="0" u="none" strike="noStrike" baseline="0" dirty="0" err="1">
                <a:latin typeface="Helvetica-Bold"/>
              </a:rPr>
              <a:t>Silberschatz</a:t>
            </a:r>
            <a:r>
              <a:rPr lang="en-US" sz="600" i="0" u="none" strike="noStrike" baseline="0" dirty="0">
                <a:latin typeface="Helvetica-Bold"/>
              </a:rPr>
              <a:t>, Galvin Operating System Concepts – 7th Edition and Gagne ©2005</a:t>
            </a:r>
            <a:endParaRPr lang="en-US" sz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T Presentation | Black">
  <a:themeElements>
    <a:clrScheme name="LUT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23B900"/>
      </a:accent1>
      <a:accent2>
        <a:srgbClr val="EDB831"/>
      </a:accent2>
      <a:accent3>
        <a:srgbClr val="ED174D"/>
      </a:accent3>
      <a:accent4>
        <a:srgbClr val="237F00"/>
      </a:accent4>
      <a:accent5>
        <a:srgbClr val="FF8620"/>
      </a:accent5>
      <a:accent6>
        <a:srgbClr val="ED7F7C"/>
      </a:accent6>
      <a:hlink>
        <a:srgbClr val="058A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urse Details" id="{516E14DA-1671-4F3E-A84B-6EAC213A77D2}" vid="{35D1AD2C-2705-43E5-B71B-CB638865B84E}"/>
    </a:ext>
  </a:extLst>
</a:theme>
</file>

<file path=ppt/theme/theme2.xml><?xml version="1.0" encoding="utf-8"?>
<a:theme xmlns:a="http://schemas.openxmlformats.org/drawingml/2006/main" name="LUT Presentation | White">
  <a:themeElements>
    <a:clrScheme name="LUT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23B900"/>
      </a:accent1>
      <a:accent2>
        <a:srgbClr val="EDB831"/>
      </a:accent2>
      <a:accent3>
        <a:srgbClr val="ED174D"/>
      </a:accent3>
      <a:accent4>
        <a:srgbClr val="237F00"/>
      </a:accent4>
      <a:accent5>
        <a:srgbClr val="FF8620"/>
      </a:accent5>
      <a:accent6>
        <a:srgbClr val="ED7F7C"/>
      </a:accent6>
      <a:hlink>
        <a:srgbClr val="058A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urse Details" id="{516E14DA-1671-4F3E-A84B-6EAC213A77D2}" vid="{860D69BE-4F9E-4C48-B940-FC1BC53E2C0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643F1FD41BF640BF20BDC3E2D8949B" ma:contentTypeVersion="2" ma:contentTypeDescription="Create a new document." ma:contentTypeScope="" ma:versionID="dc357f2cc76ae672d1fabb08f4c008f1">
  <xsd:schema xmlns:xsd="http://www.w3.org/2001/XMLSchema" xmlns:xs="http://www.w3.org/2001/XMLSchema" xmlns:p="http://schemas.microsoft.com/office/2006/metadata/properties" xmlns:ns2="3aa82c61-0f3f-4ef0-8901-ad86591f5309" targetNamespace="http://schemas.microsoft.com/office/2006/metadata/properties" ma:root="true" ma:fieldsID="013dda993498dd6f9368380dfaea3c73" ns2:_="">
    <xsd:import namespace="3aa82c61-0f3f-4ef0-8901-ad86591f530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a82c61-0f3f-4ef0-8901-ad86591f53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36135A1-DD50-4D72-898D-8BA2A4187B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aa82c61-0f3f-4ef0-8901-ad86591f530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BD5B87-F57D-46E4-9A05-A086516F51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7C6E76C-825B-4987-9A69-558DC82BBB7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OS_Template</Template>
  <TotalTime>88</TotalTime>
  <Words>5344</Words>
  <Application>Microsoft Office PowerPoint</Application>
  <PresentationFormat>On-screen Show (4:3)</PresentationFormat>
  <Paragraphs>589</Paragraphs>
  <Slides>100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100</vt:i4>
      </vt:variant>
    </vt:vector>
  </HeadingPairs>
  <TitlesOfParts>
    <vt:vector size="102" baseType="lpstr">
      <vt:lpstr>LUT Presentation | Black</vt:lpstr>
      <vt:lpstr>LUT Presentation | White</vt:lpstr>
      <vt:lpstr>PowerPoint Presentation</vt:lpstr>
      <vt:lpstr>Operating SYSTEMS aND  Systems Programming   (CT30A3370) 6 credits</vt:lpstr>
      <vt:lpstr>Chapter 12: Mass-Storage Systems</vt:lpstr>
      <vt:lpstr>Objectives</vt:lpstr>
      <vt:lpstr>Overview of Mass Storage Structure</vt:lpstr>
      <vt:lpstr>Moving-head Disk Machanism</vt:lpstr>
      <vt:lpstr>PowerPoint Presentation</vt:lpstr>
      <vt:lpstr>Overview of Mass Storage Structure (Cont.)</vt:lpstr>
      <vt:lpstr>Disk Structure</vt:lpstr>
      <vt:lpstr>Disk Attachment</vt:lpstr>
      <vt:lpstr>Disk Attachment</vt:lpstr>
      <vt:lpstr>SCSI Interface</vt:lpstr>
      <vt:lpstr>Fibre Channel</vt:lpstr>
      <vt:lpstr>Network-Attached Storage</vt:lpstr>
      <vt:lpstr>Storage Area Network</vt:lpstr>
      <vt:lpstr>Storage Area Network</vt:lpstr>
      <vt:lpstr>Accessing a Disk Page</vt:lpstr>
      <vt:lpstr>Disk Scheduling</vt:lpstr>
      <vt:lpstr>Disk Scheduling (Cont.)</vt:lpstr>
      <vt:lpstr>PowerPoint Presentation</vt:lpstr>
      <vt:lpstr>Shortest-seek-time-first (SSTF)</vt:lpstr>
      <vt:lpstr>SSTF (Cont.)</vt:lpstr>
      <vt:lpstr>SCAN</vt:lpstr>
      <vt:lpstr>SCAN (Cont.)</vt:lpstr>
      <vt:lpstr>C-SCAN</vt:lpstr>
      <vt:lpstr>C-SCAN (Cont.)</vt:lpstr>
      <vt:lpstr>C-LOOK</vt:lpstr>
      <vt:lpstr>C-LOOK (Cont.)</vt:lpstr>
      <vt:lpstr>Selecting a Disk-Scheduling Algorithm</vt:lpstr>
      <vt:lpstr>Disk Management</vt:lpstr>
      <vt:lpstr>Disk Sector</vt:lpstr>
      <vt:lpstr>Booting from a Disk in Windows 2000</vt:lpstr>
      <vt:lpstr>Swap-Space Management</vt:lpstr>
      <vt:lpstr>Data Structures for Swapping on Linux Systems</vt:lpstr>
      <vt:lpstr>RAID Structure</vt:lpstr>
      <vt:lpstr>RAID (cont)</vt:lpstr>
      <vt:lpstr>RAID Levels</vt:lpstr>
      <vt:lpstr>Raid 2</vt:lpstr>
      <vt:lpstr>RAID 3</vt:lpstr>
      <vt:lpstr>Parity (Even) Bit</vt:lpstr>
      <vt:lpstr>RAID 4</vt:lpstr>
      <vt:lpstr>RAID 6</vt:lpstr>
      <vt:lpstr>RAID Level</vt:lpstr>
      <vt:lpstr>RAID (0 + 1) and (1 + 0)</vt:lpstr>
      <vt:lpstr>RAID 0+1</vt:lpstr>
      <vt:lpstr>RAID 1+0</vt:lpstr>
      <vt:lpstr>RAID 0+3</vt:lpstr>
      <vt:lpstr>Stable-Storage Implementation</vt:lpstr>
      <vt:lpstr>ARIES Log</vt:lpstr>
      <vt:lpstr>ARIES Log</vt:lpstr>
      <vt:lpstr>ARIES Log</vt:lpstr>
      <vt:lpstr>What’s the Problem??</vt:lpstr>
      <vt:lpstr>Command Log (ICDE 2015、SIGMOD 2016)</vt:lpstr>
      <vt:lpstr>Command Log (ICDE 2015、SIGMOD 2016)</vt:lpstr>
      <vt:lpstr>Command Log (ICDE 2015、SIGMOD 2016)</vt:lpstr>
      <vt:lpstr>Entire-cluster failure</vt:lpstr>
      <vt:lpstr>Tertiary Storage Devices</vt:lpstr>
      <vt:lpstr>Removable Disks</vt:lpstr>
      <vt:lpstr>Removable Disks (Cont.)</vt:lpstr>
      <vt:lpstr>PowerPoint Presentation</vt:lpstr>
      <vt:lpstr>WORM Disks</vt:lpstr>
      <vt:lpstr>Tapes</vt:lpstr>
      <vt:lpstr>Tape Library</vt:lpstr>
      <vt:lpstr>Operating System Issues</vt:lpstr>
      <vt:lpstr>Application Interface</vt:lpstr>
      <vt:lpstr>Tape Drives</vt:lpstr>
      <vt:lpstr>File Naming</vt:lpstr>
      <vt:lpstr>Hierarchical Storage Management (HSM)</vt:lpstr>
      <vt:lpstr>A Jukebox</vt:lpstr>
      <vt:lpstr>Speed</vt:lpstr>
      <vt:lpstr>Speed (Cont.)</vt:lpstr>
      <vt:lpstr>Reliability</vt:lpstr>
      <vt:lpstr>Cost</vt:lpstr>
      <vt:lpstr>Price per Megabyte of DRAM, From 1981 to 2004</vt:lpstr>
      <vt:lpstr>Price per Megabyte of Magnetic Hard Disk, From 1981 to 2004</vt:lpstr>
      <vt:lpstr>Price per Megabyte of a Tape Drive, From 1984-2000</vt:lpstr>
      <vt:lpstr>An Introduction to MapReduce (Hadoop)</vt:lpstr>
      <vt:lpstr>What is MapReduce</vt:lpstr>
      <vt:lpstr>MapReduce Framework</vt:lpstr>
      <vt:lpstr>MapReduce Job: Word Count</vt:lpstr>
      <vt:lpstr>HDFS (Hadoop Distributed File System)</vt:lpstr>
      <vt:lpstr>HDFS (Hadoop Distributed File System)</vt:lpstr>
      <vt:lpstr>Architecture of HDFS</vt:lpstr>
      <vt:lpstr>File Blocks</vt:lpstr>
      <vt:lpstr>File Blocks</vt:lpstr>
      <vt:lpstr>Clients Write in HDFS</vt:lpstr>
      <vt:lpstr>Client Read in HDFS</vt:lpstr>
      <vt:lpstr>Bottleneck of the Namenode</vt:lpstr>
      <vt:lpstr>HDFS Java API</vt:lpstr>
      <vt:lpstr>Hadoop, the Big Picture</vt:lpstr>
      <vt:lpstr>Hadoop Yarn Achitecture</vt:lpstr>
      <vt:lpstr>MapReduce Workflow</vt:lpstr>
      <vt:lpstr>Functions in Hadoop</vt:lpstr>
      <vt:lpstr>Lifecycle of a MapReduce Job</vt:lpstr>
      <vt:lpstr>Lifecycle of a MapReduce Job</vt:lpstr>
      <vt:lpstr>Lifecycle of a MapReduce Job</vt:lpstr>
      <vt:lpstr>Job Configuration Parameters</vt:lpstr>
      <vt:lpstr>PowerPoint Presentation</vt:lpstr>
      <vt:lpstr>Problem</vt:lpstr>
      <vt:lpstr>Problem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12: Mass-Storage Systems</dc:title>
  <dc:creator>Srinivas Babu</dc:creator>
  <cp:lastModifiedBy>Srinivas Babu</cp:lastModifiedBy>
  <cp:revision>12</cp:revision>
  <dcterms:created xsi:type="dcterms:W3CDTF">2023-04-06T19:48:45Z</dcterms:created>
  <dcterms:modified xsi:type="dcterms:W3CDTF">2023-04-16T11:01:01Z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2023-04-06T00:00:00Z</vt:filetime>
  </property>
  <property fmtid="{D5CDD505-2E9C-101B-9397-08002B2CF9AE}" pid="3" name="ContentTypeId">
    <vt:lpwstr>0x01010099643F1FD41BF640BF20BDC3E2D8949B</vt:lpwstr>
  </property>
</Properties>
</file>